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4"/>
  </p:sldMasterIdLst>
  <p:notesMasterIdLst>
    <p:notesMasterId r:id="rId38"/>
  </p:notesMasterIdLst>
  <p:handoutMasterIdLst>
    <p:handoutMasterId r:id="rId39"/>
  </p:handoutMasterIdLst>
  <p:sldIdLst>
    <p:sldId id="256" r:id="rId5"/>
    <p:sldId id="295" r:id="rId6"/>
    <p:sldId id="296" r:id="rId7"/>
    <p:sldId id="307" r:id="rId8"/>
    <p:sldId id="308" r:id="rId9"/>
    <p:sldId id="334" r:id="rId10"/>
    <p:sldId id="309" r:id="rId11"/>
    <p:sldId id="310" r:id="rId12"/>
    <p:sldId id="311" r:id="rId13"/>
    <p:sldId id="312" r:id="rId14"/>
    <p:sldId id="313" r:id="rId15"/>
    <p:sldId id="314" r:id="rId16"/>
    <p:sldId id="316" r:id="rId17"/>
    <p:sldId id="315" r:id="rId18"/>
    <p:sldId id="317" r:id="rId19"/>
    <p:sldId id="318" r:id="rId20"/>
    <p:sldId id="319" r:id="rId21"/>
    <p:sldId id="320" r:id="rId22"/>
    <p:sldId id="321" r:id="rId23"/>
    <p:sldId id="322" r:id="rId24"/>
    <p:sldId id="324" r:id="rId25"/>
    <p:sldId id="323" r:id="rId26"/>
    <p:sldId id="325" r:id="rId27"/>
    <p:sldId id="326" r:id="rId28"/>
    <p:sldId id="328" r:id="rId29"/>
    <p:sldId id="327" r:id="rId30"/>
    <p:sldId id="329" r:id="rId31"/>
    <p:sldId id="330" r:id="rId32"/>
    <p:sldId id="331" r:id="rId33"/>
    <p:sldId id="332" r:id="rId34"/>
    <p:sldId id="333" r:id="rId35"/>
    <p:sldId id="335" r:id="rId36"/>
    <p:sldId id="294" r:id="rId37"/>
  </p:sldIdLst>
  <p:sldSz cx="9144000" cy="6858000" type="screen4x3"/>
  <p:notesSz cx="9363075" cy="7077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29">
          <p15:clr>
            <a:srgbClr val="A4A3A4"/>
          </p15:clr>
        </p15:guide>
        <p15:guide id="2" pos="294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DFD00C-2838-4615-84D6-338AF02A0247}" v="1" dt="2026-07-20T09:45:58.7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14" autoAdjust="0"/>
    <p:restoredTop sz="94671" autoAdjust="0"/>
  </p:normalViewPr>
  <p:slideViewPr>
    <p:cSldViewPr>
      <p:cViewPr varScale="1">
        <p:scale>
          <a:sx n="127" d="100"/>
          <a:sy n="127" d="100"/>
        </p:scale>
        <p:origin x="180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56" y="-102"/>
      </p:cViewPr>
      <p:guideLst>
        <p:guide orient="horz" pos="2229"/>
        <p:guide pos="294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Kruger" userId="65870fabf5702561" providerId="LiveId" clId="{11E2B170-7E90-4D6C-8AFB-FFA8174E359D}"/>
    <pc:docChg chg="undo redo custSel addSld delSld modSld sldOrd">
      <pc:chgData name="Sharon Kruger" userId="65870fabf5702561" providerId="LiveId" clId="{11E2B170-7E90-4D6C-8AFB-FFA8174E359D}" dt="2026-07-20T11:51:42.056" v="373" actId="12"/>
      <pc:docMkLst>
        <pc:docMk/>
      </pc:docMkLst>
      <pc:sldChg chg="modSp mod">
        <pc:chgData name="Sharon Kruger" userId="65870fabf5702561" providerId="LiveId" clId="{11E2B170-7E90-4D6C-8AFB-FFA8174E359D}" dt="2026-07-20T11:41:19.602" v="293" actId="14100"/>
        <pc:sldMkLst>
          <pc:docMk/>
          <pc:sldMk cId="0" sldId="256"/>
        </pc:sldMkLst>
        <pc:spChg chg="mod">
          <ac:chgData name="Sharon Kruger" userId="65870fabf5702561" providerId="LiveId" clId="{11E2B170-7E90-4D6C-8AFB-FFA8174E359D}" dt="2026-07-20T11:41:11.640" v="292" actId="14100"/>
          <ac:spMkLst>
            <pc:docMk/>
            <pc:sldMk cId="0" sldId="256"/>
            <ac:spMk id="2" creationId="{00000000-0000-0000-0000-000000000000}"/>
          </ac:spMkLst>
        </pc:spChg>
        <pc:spChg chg="mod">
          <ac:chgData name="Sharon Kruger" userId="65870fabf5702561" providerId="LiveId" clId="{11E2B170-7E90-4D6C-8AFB-FFA8174E359D}" dt="2026-07-20T11:41:19.602" v="293" actId="14100"/>
          <ac:spMkLst>
            <pc:docMk/>
            <pc:sldMk cId="0" sldId="256"/>
            <ac:spMk id="3" creationId="{00000000-0000-0000-0000-000000000000}"/>
          </ac:spMkLst>
        </pc:spChg>
      </pc:sldChg>
      <pc:sldChg chg="del">
        <pc:chgData name="Sharon Kruger" userId="65870fabf5702561" providerId="LiveId" clId="{11E2B170-7E90-4D6C-8AFB-FFA8174E359D}" dt="2026-07-20T09:41:16.420" v="139" actId="2696"/>
        <pc:sldMkLst>
          <pc:docMk/>
          <pc:sldMk cId="0" sldId="270"/>
        </pc:sldMkLst>
      </pc:sldChg>
      <pc:sldChg chg="del">
        <pc:chgData name="Sharon Kruger" userId="65870fabf5702561" providerId="LiveId" clId="{11E2B170-7E90-4D6C-8AFB-FFA8174E359D}" dt="2026-07-20T09:42:33.084" v="144" actId="2696"/>
        <pc:sldMkLst>
          <pc:docMk/>
          <pc:sldMk cId="2799042648" sldId="273"/>
        </pc:sldMkLst>
      </pc:sldChg>
      <pc:sldChg chg="del">
        <pc:chgData name="Sharon Kruger" userId="65870fabf5702561" providerId="LiveId" clId="{11E2B170-7E90-4D6C-8AFB-FFA8174E359D}" dt="2026-07-20T09:42:33.084" v="144" actId="2696"/>
        <pc:sldMkLst>
          <pc:docMk/>
          <pc:sldMk cId="0" sldId="293"/>
        </pc:sldMkLst>
      </pc:sldChg>
      <pc:sldChg chg="modSp mod">
        <pc:chgData name="Sharon Kruger" userId="65870fabf5702561" providerId="LiveId" clId="{11E2B170-7E90-4D6C-8AFB-FFA8174E359D}" dt="2026-07-20T11:43:02.415" v="311" actId="20577"/>
        <pc:sldMkLst>
          <pc:docMk/>
          <pc:sldMk cId="1130077881" sldId="295"/>
        </pc:sldMkLst>
        <pc:spChg chg="mod">
          <ac:chgData name="Sharon Kruger" userId="65870fabf5702561" providerId="LiveId" clId="{11E2B170-7E90-4D6C-8AFB-FFA8174E359D}" dt="2026-07-20T11:43:02.415" v="311" actId="20577"/>
          <ac:spMkLst>
            <pc:docMk/>
            <pc:sldMk cId="1130077881" sldId="295"/>
            <ac:spMk id="2" creationId="{3B54EBD0-FEBE-E522-4E39-06438BB71B10}"/>
          </ac:spMkLst>
        </pc:spChg>
        <pc:spChg chg="mod">
          <ac:chgData name="Sharon Kruger" userId="65870fabf5702561" providerId="LiveId" clId="{11E2B170-7E90-4D6C-8AFB-FFA8174E359D}" dt="2026-07-20T11:42:33.350" v="307" actId="27636"/>
          <ac:spMkLst>
            <pc:docMk/>
            <pc:sldMk cId="1130077881" sldId="295"/>
            <ac:spMk id="3" creationId="{D567FCF7-0242-36A5-AC88-C03BE7F8F9C8}"/>
          </ac:spMkLst>
        </pc:spChg>
      </pc:sldChg>
      <pc:sldChg chg="modSp mod">
        <pc:chgData name="Sharon Kruger" userId="65870fabf5702561" providerId="LiveId" clId="{11E2B170-7E90-4D6C-8AFB-FFA8174E359D}" dt="2026-07-20T11:43:32.407" v="317" actId="122"/>
        <pc:sldMkLst>
          <pc:docMk/>
          <pc:sldMk cId="3893731930" sldId="296"/>
        </pc:sldMkLst>
        <pc:spChg chg="mod">
          <ac:chgData name="Sharon Kruger" userId="65870fabf5702561" providerId="LiveId" clId="{11E2B170-7E90-4D6C-8AFB-FFA8174E359D}" dt="2026-07-20T11:43:32.407" v="317" actId="122"/>
          <ac:spMkLst>
            <pc:docMk/>
            <pc:sldMk cId="3893731930" sldId="296"/>
            <ac:spMk id="2" creationId="{8AC0A150-7F92-A7BC-0859-B46BBE33AB29}"/>
          </ac:spMkLst>
        </pc:spChg>
      </pc:sldChg>
      <pc:sldChg chg="del">
        <pc:chgData name="Sharon Kruger" userId="65870fabf5702561" providerId="LiveId" clId="{11E2B170-7E90-4D6C-8AFB-FFA8174E359D}" dt="2026-07-20T09:42:33.084" v="144" actId="2696"/>
        <pc:sldMkLst>
          <pc:docMk/>
          <pc:sldMk cId="1108144552" sldId="297"/>
        </pc:sldMkLst>
      </pc:sldChg>
      <pc:sldChg chg="del">
        <pc:chgData name="Sharon Kruger" userId="65870fabf5702561" providerId="LiveId" clId="{11E2B170-7E90-4D6C-8AFB-FFA8174E359D}" dt="2026-07-20T09:42:33.084" v="144" actId="2696"/>
        <pc:sldMkLst>
          <pc:docMk/>
          <pc:sldMk cId="2672021964" sldId="299"/>
        </pc:sldMkLst>
      </pc:sldChg>
      <pc:sldChg chg="del">
        <pc:chgData name="Sharon Kruger" userId="65870fabf5702561" providerId="LiveId" clId="{11E2B170-7E90-4D6C-8AFB-FFA8174E359D}" dt="2026-07-20T09:42:33.084" v="144" actId="2696"/>
        <pc:sldMkLst>
          <pc:docMk/>
          <pc:sldMk cId="2672516901" sldId="301"/>
        </pc:sldMkLst>
      </pc:sldChg>
      <pc:sldChg chg="del">
        <pc:chgData name="Sharon Kruger" userId="65870fabf5702561" providerId="LiveId" clId="{11E2B170-7E90-4D6C-8AFB-FFA8174E359D}" dt="2026-07-20T09:42:33.084" v="144" actId="2696"/>
        <pc:sldMkLst>
          <pc:docMk/>
          <pc:sldMk cId="3008652007" sldId="302"/>
        </pc:sldMkLst>
      </pc:sldChg>
      <pc:sldChg chg="del">
        <pc:chgData name="Sharon Kruger" userId="65870fabf5702561" providerId="LiveId" clId="{11E2B170-7E90-4D6C-8AFB-FFA8174E359D}" dt="2026-07-20T09:42:33.084" v="144" actId="2696"/>
        <pc:sldMkLst>
          <pc:docMk/>
          <pc:sldMk cId="3509368080" sldId="303"/>
        </pc:sldMkLst>
      </pc:sldChg>
      <pc:sldChg chg="del">
        <pc:chgData name="Sharon Kruger" userId="65870fabf5702561" providerId="LiveId" clId="{11E2B170-7E90-4D6C-8AFB-FFA8174E359D}" dt="2026-07-20T09:42:33.084" v="144" actId="2696"/>
        <pc:sldMkLst>
          <pc:docMk/>
          <pc:sldMk cId="618424973" sldId="305"/>
        </pc:sldMkLst>
      </pc:sldChg>
      <pc:sldChg chg="del">
        <pc:chgData name="Sharon Kruger" userId="65870fabf5702561" providerId="LiveId" clId="{11E2B170-7E90-4D6C-8AFB-FFA8174E359D}" dt="2026-07-20T09:41:16.420" v="139" actId="2696"/>
        <pc:sldMkLst>
          <pc:docMk/>
          <pc:sldMk cId="1497205310" sldId="306"/>
        </pc:sldMkLst>
      </pc:sldChg>
      <pc:sldChg chg="modSp mod">
        <pc:chgData name="Sharon Kruger" userId="65870fabf5702561" providerId="LiveId" clId="{11E2B170-7E90-4D6C-8AFB-FFA8174E359D}" dt="2026-07-20T11:45:46.457" v="323" actId="255"/>
        <pc:sldMkLst>
          <pc:docMk/>
          <pc:sldMk cId="2841442521" sldId="307"/>
        </pc:sldMkLst>
        <pc:spChg chg="mod">
          <ac:chgData name="Sharon Kruger" userId="65870fabf5702561" providerId="LiveId" clId="{11E2B170-7E90-4D6C-8AFB-FFA8174E359D}" dt="2026-07-20T11:45:46.457" v="323" actId="255"/>
          <ac:spMkLst>
            <pc:docMk/>
            <pc:sldMk cId="2841442521" sldId="307"/>
            <ac:spMk id="3" creationId="{38C9BE64-BBB0-0F2F-390B-A95EB47F994B}"/>
          </ac:spMkLst>
        </pc:spChg>
      </pc:sldChg>
      <pc:sldChg chg="modSp mod">
        <pc:chgData name="Sharon Kruger" userId="65870fabf5702561" providerId="LiveId" clId="{11E2B170-7E90-4D6C-8AFB-FFA8174E359D}" dt="2026-07-20T11:46:02.799" v="324" actId="255"/>
        <pc:sldMkLst>
          <pc:docMk/>
          <pc:sldMk cId="1461497904" sldId="308"/>
        </pc:sldMkLst>
        <pc:spChg chg="mod">
          <ac:chgData name="Sharon Kruger" userId="65870fabf5702561" providerId="LiveId" clId="{11E2B170-7E90-4D6C-8AFB-FFA8174E359D}" dt="2026-07-20T11:46:02.799" v="324" actId="255"/>
          <ac:spMkLst>
            <pc:docMk/>
            <pc:sldMk cId="1461497904" sldId="308"/>
            <ac:spMk id="3" creationId="{38C9BE64-BBB0-0F2F-390B-A95EB47F994B}"/>
          </ac:spMkLst>
        </pc:spChg>
      </pc:sldChg>
      <pc:sldChg chg="modSp mod">
        <pc:chgData name="Sharon Kruger" userId="65870fabf5702561" providerId="LiveId" clId="{11E2B170-7E90-4D6C-8AFB-FFA8174E359D}" dt="2026-07-20T11:46:19.840" v="326" actId="255"/>
        <pc:sldMkLst>
          <pc:docMk/>
          <pc:sldMk cId="2450716503" sldId="309"/>
        </pc:sldMkLst>
        <pc:spChg chg="mod">
          <ac:chgData name="Sharon Kruger" userId="65870fabf5702561" providerId="LiveId" clId="{11E2B170-7E90-4D6C-8AFB-FFA8174E359D}" dt="2026-07-20T11:46:19.840" v="326" actId="255"/>
          <ac:spMkLst>
            <pc:docMk/>
            <pc:sldMk cId="2450716503" sldId="309"/>
            <ac:spMk id="3" creationId="{38C9BE64-BBB0-0F2F-390B-A95EB47F994B}"/>
          </ac:spMkLst>
        </pc:spChg>
      </pc:sldChg>
      <pc:sldChg chg="modSp mod">
        <pc:chgData name="Sharon Kruger" userId="65870fabf5702561" providerId="LiveId" clId="{11E2B170-7E90-4D6C-8AFB-FFA8174E359D}" dt="2026-07-20T11:46:30.947" v="327" actId="255"/>
        <pc:sldMkLst>
          <pc:docMk/>
          <pc:sldMk cId="2846638634" sldId="310"/>
        </pc:sldMkLst>
        <pc:spChg chg="mod">
          <ac:chgData name="Sharon Kruger" userId="65870fabf5702561" providerId="LiveId" clId="{11E2B170-7E90-4D6C-8AFB-FFA8174E359D}" dt="2026-07-20T11:46:30.947" v="327" actId="255"/>
          <ac:spMkLst>
            <pc:docMk/>
            <pc:sldMk cId="2846638634" sldId="310"/>
            <ac:spMk id="3" creationId="{38C9BE64-BBB0-0F2F-390B-A95EB47F994B}"/>
          </ac:spMkLst>
        </pc:spChg>
      </pc:sldChg>
      <pc:sldChg chg="modSp mod">
        <pc:chgData name="Sharon Kruger" userId="65870fabf5702561" providerId="LiveId" clId="{11E2B170-7E90-4D6C-8AFB-FFA8174E359D}" dt="2026-07-20T11:46:38.959" v="328" actId="255"/>
        <pc:sldMkLst>
          <pc:docMk/>
          <pc:sldMk cId="423706108" sldId="311"/>
        </pc:sldMkLst>
        <pc:spChg chg="mod">
          <ac:chgData name="Sharon Kruger" userId="65870fabf5702561" providerId="LiveId" clId="{11E2B170-7E90-4D6C-8AFB-FFA8174E359D}" dt="2026-07-20T11:46:38.959" v="328" actId="255"/>
          <ac:spMkLst>
            <pc:docMk/>
            <pc:sldMk cId="423706108" sldId="311"/>
            <ac:spMk id="3" creationId="{38C9BE64-BBB0-0F2F-390B-A95EB47F994B}"/>
          </ac:spMkLst>
        </pc:spChg>
      </pc:sldChg>
      <pc:sldChg chg="modSp mod">
        <pc:chgData name="Sharon Kruger" userId="65870fabf5702561" providerId="LiveId" clId="{11E2B170-7E90-4D6C-8AFB-FFA8174E359D}" dt="2026-07-20T11:46:51.855" v="331" actId="255"/>
        <pc:sldMkLst>
          <pc:docMk/>
          <pc:sldMk cId="3491174651" sldId="312"/>
        </pc:sldMkLst>
        <pc:spChg chg="mod">
          <ac:chgData name="Sharon Kruger" userId="65870fabf5702561" providerId="LiveId" clId="{11E2B170-7E90-4D6C-8AFB-FFA8174E359D}" dt="2026-07-20T11:46:51.855" v="331" actId="255"/>
          <ac:spMkLst>
            <pc:docMk/>
            <pc:sldMk cId="3491174651" sldId="312"/>
            <ac:spMk id="3" creationId="{38C9BE64-BBB0-0F2F-390B-A95EB47F994B}"/>
          </ac:spMkLst>
        </pc:spChg>
      </pc:sldChg>
      <pc:sldChg chg="modSp mod">
        <pc:chgData name="Sharon Kruger" userId="65870fabf5702561" providerId="LiveId" clId="{11E2B170-7E90-4D6C-8AFB-FFA8174E359D}" dt="2026-07-20T11:47:12.801" v="337" actId="255"/>
        <pc:sldMkLst>
          <pc:docMk/>
          <pc:sldMk cId="1291247289" sldId="313"/>
        </pc:sldMkLst>
        <pc:spChg chg="mod">
          <ac:chgData name="Sharon Kruger" userId="65870fabf5702561" providerId="LiveId" clId="{11E2B170-7E90-4D6C-8AFB-FFA8174E359D}" dt="2026-07-20T11:47:12.801" v="337" actId="255"/>
          <ac:spMkLst>
            <pc:docMk/>
            <pc:sldMk cId="1291247289" sldId="313"/>
            <ac:spMk id="3" creationId="{38C9BE64-BBB0-0F2F-390B-A95EB47F994B}"/>
          </ac:spMkLst>
        </pc:spChg>
      </pc:sldChg>
      <pc:sldChg chg="modSp mod">
        <pc:chgData name="Sharon Kruger" userId="65870fabf5702561" providerId="LiveId" clId="{11E2B170-7E90-4D6C-8AFB-FFA8174E359D}" dt="2026-07-20T11:44:55.348" v="321" actId="255"/>
        <pc:sldMkLst>
          <pc:docMk/>
          <pc:sldMk cId="4145989428" sldId="314"/>
        </pc:sldMkLst>
        <pc:spChg chg="mod">
          <ac:chgData name="Sharon Kruger" userId="65870fabf5702561" providerId="LiveId" clId="{11E2B170-7E90-4D6C-8AFB-FFA8174E359D}" dt="2026-07-20T11:44:55.348" v="321" actId="255"/>
          <ac:spMkLst>
            <pc:docMk/>
            <pc:sldMk cId="4145989428" sldId="314"/>
            <ac:spMk id="3" creationId="{38C9BE64-BBB0-0F2F-390B-A95EB47F994B}"/>
          </ac:spMkLst>
        </pc:spChg>
      </pc:sldChg>
      <pc:sldChg chg="modSp mod">
        <pc:chgData name="Sharon Kruger" userId="65870fabf5702561" providerId="LiveId" clId="{11E2B170-7E90-4D6C-8AFB-FFA8174E359D}" dt="2026-07-20T11:47:45.150" v="338" actId="255"/>
        <pc:sldMkLst>
          <pc:docMk/>
          <pc:sldMk cId="2685546397" sldId="315"/>
        </pc:sldMkLst>
        <pc:spChg chg="mod">
          <ac:chgData name="Sharon Kruger" userId="65870fabf5702561" providerId="LiveId" clId="{11E2B170-7E90-4D6C-8AFB-FFA8174E359D}" dt="2026-07-20T11:47:45.150" v="338" actId="255"/>
          <ac:spMkLst>
            <pc:docMk/>
            <pc:sldMk cId="2685546397" sldId="315"/>
            <ac:spMk id="3" creationId="{38C9BE64-BBB0-0F2F-390B-A95EB47F994B}"/>
          </ac:spMkLst>
        </pc:spChg>
      </pc:sldChg>
      <pc:sldChg chg="modSp mod">
        <pc:chgData name="Sharon Kruger" userId="65870fabf5702561" providerId="LiveId" clId="{11E2B170-7E90-4D6C-8AFB-FFA8174E359D}" dt="2026-07-20T11:44:42.512" v="320" actId="255"/>
        <pc:sldMkLst>
          <pc:docMk/>
          <pc:sldMk cId="3254863630" sldId="316"/>
        </pc:sldMkLst>
        <pc:spChg chg="mod">
          <ac:chgData name="Sharon Kruger" userId="65870fabf5702561" providerId="LiveId" clId="{11E2B170-7E90-4D6C-8AFB-FFA8174E359D}" dt="2026-07-20T11:44:42.512" v="320" actId="255"/>
          <ac:spMkLst>
            <pc:docMk/>
            <pc:sldMk cId="3254863630" sldId="316"/>
            <ac:spMk id="3" creationId="{38C9BE64-BBB0-0F2F-390B-A95EB47F994B}"/>
          </ac:spMkLst>
        </pc:spChg>
      </pc:sldChg>
      <pc:sldChg chg="modSp mod">
        <pc:chgData name="Sharon Kruger" userId="65870fabf5702561" providerId="LiveId" clId="{11E2B170-7E90-4D6C-8AFB-FFA8174E359D}" dt="2026-07-20T11:48:07.108" v="342" actId="255"/>
        <pc:sldMkLst>
          <pc:docMk/>
          <pc:sldMk cId="2300139342" sldId="317"/>
        </pc:sldMkLst>
        <pc:spChg chg="mod">
          <ac:chgData name="Sharon Kruger" userId="65870fabf5702561" providerId="LiveId" clId="{11E2B170-7E90-4D6C-8AFB-FFA8174E359D}" dt="2026-07-20T11:48:07.108" v="342" actId="255"/>
          <ac:spMkLst>
            <pc:docMk/>
            <pc:sldMk cId="2300139342" sldId="317"/>
            <ac:spMk id="3" creationId="{38C9BE64-BBB0-0F2F-390B-A95EB47F994B}"/>
          </ac:spMkLst>
        </pc:spChg>
      </pc:sldChg>
      <pc:sldChg chg="modSp mod">
        <pc:chgData name="Sharon Kruger" userId="65870fabf5702561" providerId="LiveId" clId="{11E2B170-7E90-4D6C-8AFB-FFA8174E359D}" dt="2026-07-20T11:49:01.866" v="354" actId="6549"/>
        <pc:sldMkLst>
          <pc:docMk/>
          <pc:sldMk cId="876444105" sldId="318"/>
        </pc:sldMkLst>
        <pc:spChg chg="mod">
          <ac:chgData name="Sharon Kruger" userId="65870fabf5702561" providerId="LiveId" clId="{11E2B170-7E90-4D6C-8AFB-FFA8174E359D}" dt="2026-07-20T11:49:01.866" v="354" actId="6549"/>
          <ac:spMkLst>
            <pc:docMk/>
            <pc:sldMk cId="876444105" sldId="318"/>
            <ac:spMk id="3" creationId="{38C9BE64-BBB0-0F2F-390B-A95EB47F994B}"/>
          </ac:spMkLst>
        </pc:spChg>
      </pc:sldChg>
      <pc:sldChg chg="modSp mod">
        <pc:chgData name="Sharon Kruger" userId="65870fabf5702561" providerId="LiveId" clId="{11E2B170-7E90-4D6C-8AFB-FFA8174E359D}" dt="2026-07-20T11:49:23.622" v="356" actId="255"/>
        <pc:sldMkLst>
          <pc:docMk/>
          <pc:sldMk cId="3886946913" sldId="320"/>
        </pc:sldMkLst>
        <pc:spChg chg="mod">
          <ac:chgData name="Sharon Kruger" userId="65870fabf5702561" providerId="LiveId" clId="{11E2B170-7E90-4D6C-8AFB-FFA8174E359D}" dt="2026-07-20T11:49:23.622" v="356" actId="255"/>
          <ac:spMkLst>
            <pc:docMk/>
            <pc:sldMk cId="3886946913" sldId="320"/>
            <ac:spMk id="3" creationId="{38C9BE64-BBB0-0F2F-390B-A95EB47F994B}"/>
          </ac:spMkLst>
        </pc:spChg>
      </pc:sldChg>
      <pc:sldChg chg="modSp mod">
        <pc:chgData name="Sharon Kruger" userId="65870fabf5702561" providerId="LiveId" clId="{11E2B170-7E90-4D6C-8AFB-FFA8174E359D}" dt="2026-07-20T11:49:30.080" v="357" actId="255"/>
        <pc:sldMkLst>
          <pc:docMk/>
          <pc:sldMk cId="3351004090" sldId="321"/>
        </pc:sldMkLst>
        <pc:spChg chg="mod">
          <ac:chgData name="Sharon Kruger" userId="65870fabf5702561" providerId="LiveId" clId="{11E2B170-7E90-4D6C-8AFB-FFA8174E359D}" dt="2026-07-20T11:49:30.080" v="357" actId="255"/>
          <ac:spMkLst>
            <pc:docMk/>
            <pc:sldMk cId="3351004090" sldId="321"/>
            <ac:spMk id="3" creationId="{38C9BE64-BBB0-0F2F-390B-A95EB47F994B}"/>
          </ac:spMkLst>
        </pc:spChg>
      </pc:sldChg>
      <pc:sldChg chg="modSp mod">
        <pc:chgData name="Sharon Kruger" userId="65870fabf5702561" providerId="LiveId" clId="{11E2B170-7E90-4D6C-8AFB-FFA8174E359D}" dt="2026-07-20T11:49:39.074" v="358" actId="255"/>
        <pc:sldMkLst>
          <pc:docMk/>
          <pc:sldMk cId="2609328882" sldId="322"/>
        </pc:sldMkLst>
        <pc:spChg chg="mod">
          <ac:chgData name="Sharon Kruger" userId="65870fabf5702561" providerId="LiveId" clId="{11E2B170-7E90-4D6C-8AFB-FFA8174E359D}" dt="2026-07-20T11:49:39.074" v="358" actId="255"/>
          <ac:spMkLst>
            <pc:docMk/>
            <pc:sldMk cId="2609328882" sldId="322"/>
            <ac:spMk id="3" creationId="{38C9BE64-BBB0-0F2F-390B-A95EB47F994B}"/>
          </ac:spMkLst>
        </pc:spChg>
      </pc:sldChg>
      <pc:sldChg chg="modSp mod">
        <pc:chgData name="Sharon Kruger" userId="65870fabf5702561" providerId="LiveId" clId="{11E2B170-7E90-4D6C-8AFB-FFA8174E359D}" dt="2026-07-20T11:49:56.091" v="360" actId="255"/>
        <pc:sldMkLst>
          <pc:docMk/>
          <pc:sldMk cId="118083699" sldId="323"/>
        </pc:sldMkLst>
        <pc:spChg chg="mod">
          <ac:chgData name="Sharon Kruger" userId="65870fabf5702561" providerId="LiveId" clId="{11E2B170-7E90-4D6C-8AFB-FFA8174E359D}" dt="2026-07-20T11:49:56.091" v="360" actId="255"/>
          <ac:spMkLst>
            <pc:docMk/>
            <pc:sldMk cId="118083699" sldId="323"/>
            <ac:spMk id="3" creationId="{38C9BE64-BBB0-0F2F-390B-A95EB47F994B}"/>
          </ac:spMkLst>
        </pc:spChg>
      </pc:sldChg>
      <pc:sldChg chg="modSp mod">
        <pc:chgData name="Sharon Kruger" userId="65870fabf5702561" providerId="LiveId" clId="{11E2B170-7E90-4D6C-8AFB-FFA8174E359D}" dt="2026-07-20T11:49:46.793" v="359" actId="255"/>
        <pc:sldMkLst>
          <pc:docMk/>
          <pc:sldMk cId="298158393" sldId="324"/>
        </pc:sldMkLst>
        <pc:spChg chg="mod">
          <ac:chgData name="Sharon Kruger" userId="65870fabf5702561" providerId="LiveId" clId="{11E2B170-7E90-4D6C-8AFB-FFA8174E359D}" dt="2026-07-20T11:49:46.793" v="359" actId="255"/>
          <ac:spMkLst>
            <pc:docMk/>
            <pc:sldMk cId="298158393" sldId="324"/>
            <ac:spMk id="3" creationId="{38C9BE64-BBB0-0F2F-390B-A95EB47F994B}"/>
          </ac:spMkLst>
        </pc:spChg>
      </pc:sldChg>
      <pc:sldChg chg="modSp mod">
        <pc:chgData name="Sharon Kruger" userId="65870fabf5702561" providerId="LiveId" clId="{11E2B170-7E90-4D6C-8AFB-FFA8174E359D}" dt="2026-07-20T11:50:03.252" v="361" actId="255"/>
        <pc:sldMkLst>
          <pc:docMk/>
          <pc:sldMk cId="566849802" sldId="325"/>
        </pc:sldMkLst>
        <pc:spChg chg="mod">
          <ac:chgData name="Sharon Kruger" userId="65870fabf5702561" providerId="LiveId" clId="{11E2B170-7E90-4D6C-8AFB-FFA8174E359D}" dt="2026-07-20T11:50:03.252" v="361" actId="255"/>
          <ac:spMkLst>
            <pc:docMk/>
            <pc:sldMk cId="566849802" sldId="325"/>
            <ac:spMk id="3" creationId="{38C9BE64-BBB0-0F2F-390B-A95EB47F994B}"/>
          </ac:spMkLst>
        </pc:spChg>
      </pc:sldChg>
      <pc:sldChg chg="modSp mod">
        <pc:chgData name="Sharon Kruger" userId="65870fabf5702561" providerId="LiveId" clId="{11E2B170-7E90-4D6C-8AFB-FFA8174E359D}" dt="2026-07-20T11:50:09.318" v="362" actId="255"/>
        <pc:sldMkLst>
          <pc:docMk/>
          <pc:sldMk cId="1943261194" sldId="326"/>
        </pc:sldMkLst>
        <pc:spChg chg="mod">
          <ac:chgData name="Sharon Kruger" userId="65870fabf5702561" providerId="LiveId" clId="{11E2B170-7E90-4D6C-8AFB-FFA8174E359D}" dt="2026-07-20T11:50:09.318" v="362" actId="255"/>
          <ac:spMkLst>
            <pc:docMk/>
            <pc:sldMk cId="1943261194" sldId="326"/>
            <ac:spMk id="3" creationId="{38C9BE64-BBB0-0F2F-390B-A95EB47F994B}"/>
          </ac:spMkLst>
        </pc:spChg>
      </pc:sldChg>
      <pc:sldChg chg="modSp mod">
        <pc:chgData name="Sharon Kruger" userId="65870fabf5702561" providerId="LiveId" clId="{11E2B170-7E90-4D6C-8AFB-FFA8174E359D}" dt="2026-07-20T11:50:29.792" v="364" actId="255"/>
        <pc:sldMkLst>
          <pc:docMk/>
          <pc:sldMk cId="2213208427" sldId="327"/>
        </pc:sldMkLst>
        <pc:spChg chg="mod">
          <ac:chgData name="Sharon Kruger" userId="65870fabf5702561" providerId="LiveId" clId="{11E2B170-7E90-4D6C-8AFB-FFA8174E359D}" dt="2026-07-20T11:50:29.792" v="364" actId="255"/>
          <ac:spMkLst>
            <pc:docMk/>
            <pc:sldMk cId="2213208427" sldId="327"/>
            <ac:spMk id="3" creationId="{38C9BE64-BBB0-0F2F-390B-A95EB47F994B}"/>
          </ac:spMkLst>
        </pc:spChg>
      </pc:sldChg>
      <pc:sldChg chg="modSp mod">
        <pc:chgData name="Sharon Kruger" userId="65870fabf5702561" providerId="LiveId" clId="{11E2B170-7E90-4D6C-8AFB-FFA8174E359D}" dt="2026-07-20T11:50:19.539" v="363" actId="255"/>
        <pc:sldMkLst>
          <pc:docMk/>
          <pc:sldMk cId="4123212670" sldId="328"/>
        </pc:sldMkLst>
        <pc:spChg chg="mod">
          <ac:chgData name="Sharon Kruger" userId="65870fabf5702561" providerId="LiveId" clId="{11E2B170-7E90-4D6C-8AFB-FFA8174E359D}" dt="2026-07-20T11:50:19.539" v="363" actId="255"/>
          <ac:spMkLst>
            <pc:docMk/>
            <pc:sldMk cId="4123212670" sldId="328"/>
            <ac:spMk id="3" creationId="{38C9BE64-BBB0-0F2F-390B-A95EB47F994B}"/>
          </ac:spMkLst>
        </pc:spChg>
      </pc:sldChg>
      <pc:sldChg chg="modSp mod">
        <pc:chgData name="Sharon Kruger" userId="65870fabf5702561" providerId="LiveId" clId="{11E2B170-7E90-4D6C-8AFB-FFA8174E359D}" dt="2026-07-20T11:50:36.199" v="365" actId="255"/>
        <pc:sldMkLst>
          <pc:docMk/>
          <pc:sldMk cId="3078290712" sldId="329"/>
        </pc:sldMkLst>
        <pc:spChg chg="mod">
          <ac:chgData name="Sharon Kruger" userId="65870fabf5702561" providerId="LiveId" clId="{11E2B170-7E90-4D6C-8AFB-FFA8174E359D}" dt="2026-07-20T11:50:36.199" v="365" actId="255"/>
          <ac:spMkLst>
            <pc:docMk/>
            <pc:sldMk cId="3078290712" sldId="329"/>
            <ac:spMk id="3" creationId="{38C9BE64-BBB0-0F2F-390B-A95EB47F994B}"/>
          </ac:spMkLst>
        </pc:spChg>
      </pc:sldChg>
      <pc:sldChg chg="modSp mod">
        <pc:chgData name="Sharon Kruger" userId="65870fabf5702561" providerId="LiveId" clId="{11E2B170-7E90-4D6C-8AFB-FFA8174E359D}" dt="2026-07-20T11:50:42.974" v="366" actId="255"/>
        <pc:sldMkLst>
          <pc:docMk/>
          <pc:sldMk cId="2992043782" sldId="330"/>
        </pc:sldMkLst>
        <pc:spChg chg="mod">
          <ac:chgData name="Sharon Kruger" userId="65870fabf5702561" providerId="LiveId" clId="{11E2B170-7E90-4D6C-8AFB-FFA8174E359D}" dt="2026-07-20T11:50:42.974" v="366" actId="255"/>
          <ac:spMkLst>
            <pc:docMk/>
            <pc:sldMk cId="2992043782" sldId="330"/>
            <ac:spMk id="3" creationId="{38C9BE64-BBB0-0F2F-390B-A95EB47F994B}"/>
          </ac:spMkLst>
        </pc:spChg>
      </pc:sldChg>
      <pc:sldChg chg="modSp mod">
        <pc:chgData name="Sharon Kruger" userId="65870fabf5702561" providerId="LiveId" clId="{11E2B170-7E90-4D6C-8AFB-FFA8174E359D}" dt="2026-07-20T11:50:50.690" v="367" actId="255"/>
        <pc:sldMkLst>
          <pc:docMk/>
          <pc:sldMk cId="252835641" sldId="331"/>
        </pc:sldMkLst>
        <pc:spChg chg="mod">
          <ac:chgData name="Sharon Kruger" userId="65870fabf5702561" providerId="LiveId" clId="{11E2B170-7E90-4D6C-8AFB-FFA8174E359D}" dt="2026-07-20T11:50:50.690" v="367" actId="255"/>
          <ac:spMkLst>
            <pc:docMk/>
            <pc:sldMk cId="252835641" sldId="331"/>
            <ac:spMk id="3" creationId="{38C9BE64-BBB0-0F2F-390B-A95EB47F994B}"/>
          </ac:spMkLst>
        </pc:spChg>
      </pc:sldChg>
      <pc:sldChg chg="modSp mod">
        <pc:chgData name="Sharon Kruger" userId="65870fabf5702561" providerId="LiveId" clId="{11E2B170-7E90-4D6C-8AFB-FFA8174E359D}" dt="2026-07-20T11:50:58" v="368" actId="255"/>
        <pc:sldMkLst>
          <pc:docMk/>
          <pc:sldMk cId="2080635620" sldId="332"/>
        </pc:sldMkLst>
        <pc:spChg chg="mod">
          <ac:chgData name="Sharon Kruger" userId="65870fabf5702561" providerId="LiveId" clId="{11E2B170-7E90-4D6C-8AFB-FFA8174E359D}" dt="2026-07-20T11:50:58" v="368" actId="255"/>
          <ac:spMkLst>
            <pc:docMk/>
            <pc:sldMk cId="2080635620" sldId="332"/>
            <ac:spMk id="3" creationId="{38C9BE64-BBB0-0F2F-390B-A95EB47F994B}"/>
          </ac:spMkLst>
        </pc:spChg>
      </pc:sldChg>
      <pc:sldChg chg="modSp mod">
        <pc:chgData name="Sharon Kruger" userId="65870fabf5702561" providerId="LiveId" clId="{11E2B170-7E90-4D6C-8AFB-FFA8174E359D}" dt="2026-07-20T11:51:08.238" v="369" actId="255"/>
        <pc:sldMkLst>
          <pc:docMk/>
          <pc:sldMk cId="4043565790" sldId="333"/>
        </pc:sldMkLst>
        <pc:spChg chg="mod">
          <ac:chgData name="Sharon Kruger" userId="65870fabf5702561" providerId="LiveId" clId="{11E2B170-7E90-4D6C-8AFB-FFA8174E359D}" dt="2026-07-20T11:51:08.238" v="369" actId="255"/>
          <ac:spMkLst>
            <pc:docMk/>
            <pc:sldMk cId="4043565790" sldId="333"/>
            <ac:spMk id="3" creationId="{38C9BE64-BBB0-0F2F-390B-A95EB47F994B}"/>
          </ac:spMkLst>
        </pc:spChg>
      </pc:sldChg>
      <pc:sldChg chg="modSp mod">
        <pc:chgData name="Sharon Kruger" userId="65870fabf5702561" providerId="LiveId" clId="{11E2B170-7E90-4D6C-8AFB-FFA8174E359D}" dt="2026-07-20T11:46:10.818" v="325" actId="255"/>
        <pc:sldMkLst>
          <pc:docMk/>
          <pc:sldMk cId="1369231861" sldId="334"/>
        </pc:sldMkLst>
        <pc:spChg chg="mod">
          <ac:chgData name="Sharon Kruger" userId="65870fabf5702561" providerId="LiveId" clId="{11E2B170-7E90-4D6C-8AFB-FFA8174E359D}" dt="2026-07-20T11:46:10.818" v="325" actId="255"/>
          <ac:spMkLst>
            <pc:docMk/>
            <pc:sldMk cId="1369231861" sldId="334"/>
            <ac:spMk id="3" creationId="{E1EC6665-0B2B-8101-0BE6-C2764C367AB0}"/>
          </ac:spMkLst>
        </pc:spChg>
      </pc:sldChg>
      <pc:sldChg chg="modSp new mod ord">
        <pc:chgData name="Sharon Kruger" userId="65870fabf5702561" providerId="LiveId" clId="{11E2B170-7E90-4D6C-8AFB-FFA8174E359D}" dt="2026-07-20T11:51:42.056" v="373" actId="12"/>
        <pc:sldMkLst>
          <pc:docMk/>
          <pc:sldMk cId="3008546693" sldId="335"/>
        </pc:sldMkLst>
        <pc:spChg chg="mod">
          <ac:chgData name="Sharon Kruger" userId="65870fabf5702561" providerId="LiveId" clId="{11E2B170-7E90-4D6C-8AFB-FFA8174E359D}" dt="2026-07-20T07:21:37.118" v="108" actId="20577"/>
          <ac:spMkLst>
            <pc:docMk/>
            <pc:sldMk cId="3008546693" sldId="335"/>
            <ac:spMk id="2" creationId="{74BB21C4-E33B-D9FB-43F7-1F94A3B3B207}"/>
          </ac:spMkLst>
        </pc:spChg>
        <pc:spChg chg="mod">
          <ac:chgData name="Sharon Kruger" userId="65870fabf5702561" providerId="LiveId" clId="{11E2B170-7E90-4D6C-8AFB-FFA8174E359D}" dt="2026-07-20T11:51:42.056" v="373" actId="12"/>
          <ac:spMkLst>
            <pc:docMk/>
            <pc:sldMk cId="3008546693" sldId="335"/>
            <ac:spMk id="3" creationId="{F7CEB320-690F-9CB5-786F-08078F90771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57333" cy="353853"/>
          </a:xfrm>
          <a:prstGeom prst="rect">
            <a:avLst/>
          </a:prstGeom>
        </p:spPr>
        <p:txBody>
          <a:bodyPr vert="horz" lIns="96350" tIns="48175" rIns="96350" bIns="48175" rtlCol="0"/>
          <a:lstStyle>
            <a:lvl1pPr algn="l">
              <a:defRPr sz="1300"/>
            </a:lvl1pPr>
          </a:lstStyle>
          <a:p>
            <a:endParaRPr lang="en-ZA" dirty="0"/>
          </a:p>
        </p:txBody>
      </p:sp>
      <p:sp>
        <p:nvSpPr>
          <p:cNvPr id="3" name="Date Placeholder 2"/>
          <p:cNvSpPr>
            <a:spLocks noGrp="1"/>
          </p:cNvSpPr>
          <p:nvPr>
            <p:ph type="dt" sz="quarter" idx="1"/>
          </p:nvPr>
        </p:nvSpPr>
        <p:spPr>
          <a:xfrm>
            <a:off x="5303575" y="1"/>
            <a:ext cx="4057333" cy="353853"/>
          </a:xfrm>
          <a:prstGeom prst="rect">
            <a:avLst/>
          </a:prstGeom>
        </p:spPr>
        <p:txBody>
          <a:bodyPr vert="horz" lIns="96350" tIns="48175" rIns="96350" bIns="48175" rtlCol="0"/>
          <a:lstStyle>
            <a:lvl1pPr algn="r">
              <a:defRPr sz="1300"/>
            </a:lvl1pPr>
          </a:lstStyle>
          <a:p>
            <a:fld id="{F4687E51-47DF-4F87-AE0B-565EFB30DD29}" type="datetimeFigureOut">
              <a:rPr lang="en-ZA" smtClean="0"/>
              <a:pPr/>
              <a:t>2026/07/28</a:t>
            </a:fld>
            <a:endParaRPr lang="en-ZA" dirty="0"/>
          </a:p>
        </p:txBody>
      </p:sp>
      <p:sp>
        <p:nvSpPr>
          <p:cNvPr id="4" name="Footer Placeholder 3"/>
          <p:cNvSpPr>
            <a:spLocks noGrp="1"/>
          </p:cNvSpPr>
          <p:nvPr>
            <p:ph type="ftr" sz="quarter" idx="2"/>
          </p:nvPr>
        </p:nvSpPr>
        <p:spPr>
          <a:xfrm>
            <a:off x="0" y="6721993"/>
            <a:ext cx="4057333" cy="353853"/>
          </a:xfrm>
          <a:prstGeom prst="rect">
            <a:avLst/>
          </a:prstGeom>
        </p:spPr>
        <p:txBody>
          <a:bodyPr vert="horz" lIns="96350" tIns="48175" rIns="96350" bIns="48175" rtlCol="0" anchor="b"/>
          <a:lstStyle>
            <a:lvl1pPr algn="l">
              <a:defRPr sz="1300"/>
            </a:lvl1pPr>
          </a:lstStyle>
          <a:p>
            <a:endParaRPr lang="en-ZA" dirty="0"/>
          </a:p>
        </p:txBody>
      </p:sp>
      <p:sp>
        <p:nvSpPr>
          <p:cNvPr id="5" name="Slide Number Placeholder 4"/>
          <p:cNvSpPr>
            <a:spLocks noGrp="1"/>
          </p:cNvSpPr>
          <p:nvPr>
            <p:ph type="sldNum" sz="quarter" idx="3"/>
          </p:nvPr>
        </p:nvSpPr>
        <p:spPr>
          <a:xfrm>
            <a:off x="5303575" y="6721993"/>
            <a:ext cx="4057333" cy="353853"/>
          </a:xfrm>
          <a:prstGeom prst="rect">
            <a:avLst/>
          </a:prstGeom>
        </p:spPr>
        <p:txBody>
          <a:bodyPr vert="horz" lIns="96350" tIns="48175" rIns="96350" bIns="48175" rtlCol="0" anchor="b"/>
          <a:lstStyle>
            <a:lvl1pPr algn="r">
              <a:defRPr sz="1300"/>
            </a:lvl1pPr>
          </a:lstStyle>
          <a:p>
            <a:fld id="{457831BA-FCF5-4E59-8254-52BE4E64AF15}" type="slidenum">
              <a:rPr lang="en-ZA" smtClean="0"/>
              <a:pPr/>
              <a:t>‹#›</a:t>
            </a:fld>
            <a:endParaRPr lang="en-ZA" dirty="0"/>
          </a:p>
        </p:txBody>
      </p:sp>
    </p:spTree>
    <p:extLst>
      <p:ext uri="{BB962C8B-B14F-4D97-AF65-F5344CB8AC3E}">
        <p14:creationId xmlns:p14="http://schemas.microsoft.com/office/powerpoint/2010/main" val="3150210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57333" cy="353853"/>
          </a:xfrm>
          <a:prstGeom prst="rect">
            <a:avLst/>
          </a:prstGeom>
        </p:spPr>
        <p:txBody>
          <a:bodyPr vert="horz" lIns="96350" tIns="48175" rIns="96350" bIns="48175" rtlCol="0"/>
          <a:lstStyle>
            <a:lvl1pPr algn="l">
              <a:defRPr sz="1300"/>
            </a:lvl1pPr>
          </a:lstStyle>
          <a:p>
            <a:endParaRPr lang="en-ZA"/>
          </a:p>
        </p:txBody>
      </p:sp>
      <p:sp>
        <p:nvSpPr>
          <p:cNvPr id="3" name="Date Placeholder 2"/>
          <p:cNvSpPr>
            <a:spLocks noGrp="1"/>
          </p:cNvSpPr>
          <p:nvPr>
            <p:ph type="dt" idx="1"/>
          </p:nvPr>
        </p:nvSpPr>
        <p:spPr>
          <a:xfrm>
            <a:off x="5303575" y="1"/>
            <a:ext cx="4057333" cy="353853"/>
          </a:xfrm>
          <a:prstGeom prst="rect">
            <a:avLst/>
          </a:prstGeom>
        </p:spPr>
        <p:txBody>
          <a:bodyPr vert="horz" lIns="96350" tIns="48175" rIns="96350" bIns="48175" rtlCol="0"/>
          <a:lstStyle>
            <a:lvl1pPr algn="r">
              <a:defRPr sz="1300"/>
            </a:lvl1pPr>
          </a:lstStyle>
          <a:p>
            <a:fld id="{00CF829B-7A14-4962-B450-7AC626E1161A}" type="datetimeFigureOut">
              <a:rPr lang="en-US" smtClean="0"/>
              <a:pPr/>
              <a:t>7/28/2026</a:t>
            </a:fld>
            <a:endParaRPr lang="en-ZA"/>
          </a:p>
        </p:txBody>
      </p:sp>
      <p:sp>
        <p:nvSpPr>
          <p:cNvPr id="4" name="Slide Image Placeholder 3"/>
          <p:cNvSpPr>
            <a:spLocks noGrp="1" noRot="1" noChangeAspect="1"/>
          </p:cNvSpPr>
          <p:nvPr>
            <p:ph type="sldImg" idx="2"/>
          </p:nvPr>
        </p:nvSpPr>
        <p:spPr>
          <a:xfrm>
            <a:off x="2913063" y="530225"/>
            <a:ext cx="3536950" cy="2654300"/>
          </a:xfrm>
          <a:prstGeom prst="rect">
            <a:avLst/>
          </a:prstGeom>
          <a:noFill/>
          <a:ln w="12700">
            <a:solidFill>
              <a:prstClr val="black"/>
            </a:solidFill>
          </a:ln>
        </p:spPr>
        <p:txBody>
          <a:bodyPr vert="horz" lIns="96350" tIns="48175" rIns="96350" bIns="48175" rtlCol="0" anchor="ctr"/>
          <a:lstStyle/>
          <a:p>
            <a:endParaRPr lang="en-ZA"/>
          </a:p>
        </p:txBody>
      </p:sp>
      <p:sp>
        <p:nvSpPr>
          <p:cNvPr id="5" name="Notes Placeholder 4"/>
          <p:cNvSpPr>
            <a:spLocks noGrp="1"/>
          </p:cNvSpPr>
          <p:nvPr>
            <p:ph type="body" sz="quarter" idx="3"/>
          </p:nvPr>
        </p:nvSpPr>
        <p:spPr>
          <a:xfrm>
            <a:off x="936308" y="3361612"/>
            <a:ext cx="7490460" cy="3184683"/>
          </a:xfrm>
          <a:prstGeom prst="rect">
            <a:avLst/>
          </a:prstGeom>
        </p:spPr>
        <p:txBody>
          <a:bodyPr vert="horz" lIns="96350" tIns="48175" rIns="96350" bIns="4817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6721993"/>
            <a:ext cx="4057333" cy="353853"/>
          </a:xfrm>
          <a:prstGeom prst="rect">
            <a:avLst/>
          </a:prstGeom>
        </p:spPr>
        <p:txBody>
          <a:bodyPr vert="horz" lIns="96350" tIns="48175" rIns="96350" bIns="48175" rtlCol="0" anchor="b"/>
          <a:lstStyle>
            <a:lvl1pPr algn="l">
              <a:defRPr sz="1300"/>
            </a:lvl1pPr>
          </a:lstStyle>
          <a:p>
            <a:endParaRPr lang="en-ZA"/>
          </a:p>
        </p:txBody>
      </p:sp>
      <p:sp>
        <p:nvSpPr>
          <p:cNvPr id="7" name="Slide Number Placeholder 6"/>
          <p:cNvSpPr>
            <a:spLocks noGrp="1"/>
          </p:cNvSpPr>
          <p:nvPr>
            <p:ph type="sldNum" sz="quarter" idx="5"/>
          </p:nvPr>
        </p:nvSpPr>
        <p:spPr>
          <a:xfrm>
            <a:off x="5303575" y="6721993"/>
            <a:ext cx="4057333" cy="353853"/>
          </a:xfrm>
          <a:prstGeom prst="rect">
            <a:avLst/>
          </a:prstGeom>
        </p:spPr>
        <p:txBody>
          <a:bodyPr vert="horz" lIns="96350" tIns="48175" rIns="96350" bIns="48175" rtlCol="0" anchor="b"/>
          <a:lstStyle>
            <a:lvl1pPr algn="r">
              <a:defRPr sz="1300"/>
            </a:lvl1pPr>
          </a:lstStyle>
          <a:p>
            <a:fld id="{140749D3-BEEA-407F-9EF3-B0D6ABCD0C30}" type="slidenum">
              <a:rPr lang="en-ZA" smtClean="0"/>
              <a:pPr/>
              <a:t>‹#›</a:t>
            </a:fld>
            <a:endParaRPr lang="en-ZA"/>
          </a:p>
        </p:txBody>
      </p:sp>
    </p:spTree>
    <p:extLst>
      <p:ext uri="{BB962C8B-B14F-4D97-AF65-F5344CB8AC3E}">
        <p14:creationId xmlns:p14="http://schemas.microsoft.com/office/powerpoint/2010/main" val="2064623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140749D3-BEEA-407F-9EF3-B0D6ABCD0C30}" type="slidenum">
              <a:rPr lang="en-ZA" smtClean="0"/>
              <a:pPr/>
              <a:t>1</a:t>
            </a:fld>
            <a:endParaRPr lang="en-ZA" dirty="0"/>
          </a:p>
        </p:txBody>
      </p:sp>
    </p:spTree>
    <p:extLst>
      <p:ext uri="{BB962C8B-B14F-4D97-AF65-F5344CB8AC3E}">
        <p14:creationId xmlns:p14="http://schemas.microsoft.com/office/powerpoint/2010/main" val="379917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20" name="Footer Placeholder 19"/>
          <p:cNvSpPr>
            <a:spLocks noGrp="1"/>
          </p:cNvSpPr>
          <p:nvPr>
            <p:ph type="ftr" sz="quarter" idx="11"/>
          </p:nvPr>
        </p:nvSpPr>
        <p:spPr/>
        <p:txBody>
          <a:bodyPr/>
          <a:lstStyle/>
          <a:p>
            <a:endParaRPr lang="en-ZA" dirty="0"/>
          </a:p>
        </p:txBody>
      </p:sp>
      <p:sp>
        <p:nvSpPr>
          <p:cNvPr id="10" name="Slide Number Placeholder 9"/>
          <p:cNvSpPr>
            <a:spLocks noGrp="1"/>
          </p:cNvSpPr>
          <p:nvPr>
            <p:ph type="sldNum" sz="quarter" idx="12"/>
          </p:nvPr>
        </p:nvSpPr>
        <p:spPr/>
        <p:txBody>
          <a:bodyPr/>
          <a:lstStyle/>
          <a:p>
            <a:fld id="{469ACC8C-D91A-488D-857A-76262C42BC41}" type="slidenum">
              <a:rPr lang="en-ZA" smtClean="0"/>
              <a:pPr/>
              <a:t>‹#›</a:t>
            </a:fld>
            <a:endParaRPr lang="en-ZA"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69ACC8C-D91A-488D-857A-76262C42BC41}" type="slidenum">
              <a:rPr lang="en-ZA" smtClean="0"/>
              <a:pPr/>
              <a:t>‹#›</a:t>
            </a:fld>
            <a:endParaRPr lang="en-ZA"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469ACC8C-D91A-488D-857A-76262C42BC41}" type="slidenum">
              <a:rPr lang="en-ZA" smtClean="0"/>
              <a:pPr/>
              <a:t>‹#›</a:t>
            </a:fld>
            <a:endParaRPr lang="en-ZA"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69ACC8C-D91A-488D-857A-76262C42BC41}" type="slidenum">
              <a:rPr lang="en-ZA" smtClean="0"/>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1690DEAF-8E8C-432F-A65C-88D93A624902}" type="datetimeFigureOut">
              <a:rPr lang="en-US" smtClean="0"/>
              <a:pPr/>
              <a:t>7/28/2026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69ACC8C-D91A-488D-857A-76262C42BC41}" type="slidenum">
              <a:rPr lang="en-ZA" smtClean="0"/>
              <a:pPr/>
              <a:t>‹#›</a:t>
            </a:fld>
            <a:endParaRPr lang="en-ZA"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a:t>Click icon to add picture</a:t>
            </a:r>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690DEAF-8E8C-432F-A65C-88D93A624902}" type="datetimeFigureOut">
              <a:rPr lang="en-US" smtClean="0"/>
              <a:pPr/>
              <a:t>7/28/2026</a:t>
            </a:fld>
            <a:endParaRPr lang="en-ZA"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ZA"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69ACC8C-D91A-488D-857A-76262C42BC41}" type="slidenum">
              <a:rPr lang="en-ZA" smtClean="0"/>
              <a:pPr/>
              <a:t>‹#›</a:t>
            </a:fld>
            <a:endParaRPr lang="en-ZA"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eecms.co.za/" TargetMode="External"/><Relationship Id="rId2" Type="http://schemas.openxmlformats.org/officeDocument/2006/relationships/hyperlink" Target="mailto:cp@eecms.co.za"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571481"/>
            <a:ext cx="7772400" cy="841296"/>
          </a:xfrm>
        </p:spPr>
        <p:txBody>
          <a:bodyPr>
            <a:norm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Employment Equity</a:t>
            </a:r>
          </a:p>
        </p:txBody>
      </p:sp>
      <p:sp>
        <p:nvSpPr>
          <p:cNvPr id="3" name="Subtitle 2"/>
          <p:cNvSpPr>
            <a:spLocks noGrp="1"/>
          </p:cNvSpPr>
          <p:nvPr>
            <p:ph type="subTitle" idx="1"/>
          </p:nvPr>
        </p:nvSpPr>
        <p:spPr>
          <a:xfrm>
            <a:off x="1060407" y="1916832"/>
            <a:ext cx="7976089" cy="1800200"/>
          </a:xfrm>
        </p:spPr>
        <p:txBody>
          <a:bodyPr>
            <a:noAutofit/>
          </a:bodyPr>
          <a:lstStyle/>
          <a:p>
            <a:pPr algn="ctr"/>
            <a:endParaRPr lang="en-ZA" sz="2000" dirty="0">
              <a:solidFill>
                <a:srgbClr val="FF0000"/>
              </a:solidFill>
              <a:latin typeface="Calibri" pitchFamily="34" charset="0"/>
            </a:endParaRPr>
          </a:p>
          <a:p>
            <a:pPr algn="ctr"/>
            <a:endParaRPr lang="en-ZA" sz="2000" dirty="0">
              <a:latin typeface="Calibri" pitchFamily="34" charset="0"/>
            </a:endParaRPr>
          </a:p>
          <a:p>
            <a:pPr algn="ctr"/>
            <a:r>
              <a:rPr lang="en-ZA" sz="2000" dirty="0">
                <a:latin typeface="Calibri" pitchFamily="34" charset="0"/>
              </a:rPr>
              <a:t>Justifiable reasons for deviations including examples of evidence</a:t>
            </a:r>
          </a:p>
          <a:p>
            <a:pPr algn="ctr"/>
            <a:r>
              <a:rPr lang="en-ZA" sz="2000" dirty="0">
                <a:latin typeface="Calibri" pitchFamily="34" charset="0"/>
              </a:rPr>
              <a:t>and practical session on the EE Portal</a:t>
            </a:r>
          </a:p>
          <a:p>
            <a:pPr algn="ctr"/>
            <a:endParaRPr lang="en-ZA" sz="2000" dirty="0">
              <a:latin typeface="Calibri" pitchFamily="34" charset="0"/>
            </a:endParaRPr>
          </a:p>
          <a:p>
            <a:pPr algn="ctr"/>
            <a:endParaRPr lang="en-ZA" sz="2400" dirty="0"/>
          </a:p>
          <a:p>
            <a:pPr algn="ctr"/>
            <a:endParaRPr lang="en-ZA" sz="2400" dirty="0"/>
          </a:p>
          <a:p>
            <a:pPr algn="ctr"/>
            <a:endParaRPr lang="en-ZA" sz="2400" dirty="0"/>
          </a:p>
          <a:p>
            <a:pPr algn="ctr"/>
            <a:r>
              <a:rPr lang="en-ZA" sz="2400" dirty="0"/>
              <a:t>Facilitated by</a:t>
            </a:r>
          </a:p>
          <a:p>
            <a:pPr algn="ctr"/>
            <a:endParaRPr lang="en-ZA" sz="2400" dirty="0"/>
          </a:p>
          <a:p>
            <a:pPr algn="ctr"/>
            <a:endParaRPr lang="en-ZA" sz="2400" dirty="0"/>
          </a:p>
          <a:p>
            <a:pPr algn="ctr"/>
            <a:endParaRPr lang="en-ZA" sz="2400" dirty="0"/>
          </a:p>
        </p:txBody>
      </p:sp>
      <p:pic>
        <p:nvPicPr>
          <p:cNvPr id="5" name="Picture 4">
            <a:extLst>
              <a:ext uri="{FF2B5EF4-FFF2-40B4-BE49-F238E27FC236}">
                <a16:creationId xmlns:a16="http://schemas.microsoft.com/office/drawing/2014/main" id="{7A3B51BD-7A46-4BEB-B970-30EA9E0EEF08}"/>
              </a:ext>
            </a:extLst>
          </p:cNvPr>
          <p:cNvPicPr/>
          <p:nvPr/>
        </p:nvPicPr>
        <p:blipFill>
          <a:blip r:embed="rId3"/>
          <a:stretch>
            <a:fillRect/>
          </a:stretch>
        </p:blipFill>
        <p:spPr>
          <a:xfrm>
            <a:off x="4139952" y="4293096"/>
            <a:ext cx="2019300" cy="8534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1800" b="1" kern="100" dirty="0">
                <a:effectLst/>
                <a:latin typeface="Calibri" panose="020F0502020204030204" pitchFamily="34" charset="0"/>
                <a:ea typeface="Times New Roman" panose="02020603050405020304" pitchFamily="18" charset="0"/>
              </a:rPr>
              <a:t>Insufficient </a:t>
            </a:r>
            <a:r>
              <a:rPr lang="en-ZA" sz="1800" b="1" kern="100" dirty="0">
                <a:latin typeface="Calibri" panose="020F0502020204030204" pitchFamily="34" charset="0"/>
                <a:ea typeface="Times New Roman" panose="02020603050405020304" pitchFamily="18" charset="0"/>
              </a:rPr>
              <a:t>p</a:t>
            </a:r>
            <a:r>
              <a:rPr lang="en-ZA" sz="1800" b="1" kern="100" dirty="0">
                <a:effectLst/>
                <a:latin typeface="Calibri" panose="020F0502020204030204" pitchFamily="34" charset="0"/>
                <a:ea typeface="Times New Roman" panose="02020603050405020304" pitchFamily="18" charset="0"/>
              </a:rPr>
              <a:t>romotion opportunities </a:t>
            </a:r>
            <a:r>
              <a:rPr lang="en-ZA" sz="1800" b="1" kern="100" dirty="0">
                <a:latin typeface="Calibri" panose="020F0502020204030204" pitchFamily="34" charset="0"/>
                <a:ea typeface="Times New Roman" panose="02020603050405020304" pitchFamily="18" charset="0"/>
              </a:rPr>
              <a:t>(continued):</a:t>
            </a:r>
            <a:endParaRPr lang="en-ZA" sz="1800" b="1" kern="100" dirty="0">
              <a:effectLst/>
              <a:latin typeface="Calibri" panose="020F0502020204030204" pitchFamily="34" charset="0"/>
              <a:ea typeface="Times New Roman" panose="02020603050405020304" pitchFamily="18" charset="0"/>
            </a:endParaRPr>
          </a:p>
          <a:p>
            <a:pPr marL="342900" lvl="0" indent="-342900">
              <a:buFont typeface="+mj-lt"/>
              <a:buAutoNum type="arabicPeriod"/>
              <a:tabLst>
                <a:tab pos="457200" algn="l"/>
              </a:tabLst>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Employee feedback and surveys: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Results of employee surveys or feedback mechanisms regarding perceptions of promotion opportunities and career development within the organisation.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actions taken in response to feedback to improve promotion prospects for employees from designated groups.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Comparative analysis: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Comparative analysis of promotion rates within the industry or sector, showing how the organisation's promotion opportunities align with or differ from industry norms.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any external factors impacting promotion opportunities, such as economic conditions or industry-specific challenges.</a:t>
            </a:r>
          </a:p>
        </p:txBody>
      </p:sp>
    </p:spTree>
    <p:extLst>
      <p:ext uri="{BB962C8B-B14F-4D97-AF65-F5344CB8AC3E}">
        <p14:creationId xmlns:p14="http://schemas.microsoft.com/office/powerpoint/2010/main" val="3491174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a:xfrm>
            <a:off x="1187624" y="1447800"/>
            <a:ext cx="7746064" cy="5293568"/>
          </a:xfrm>
        </p:spPr>
        <p:txBody>
          <a:bodyPr>
            <a:normAutofit fontScale="85000" lnSpcReduction="2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2100" b="1" kern="100" dirty="0">
                <a:effectLst/>
                <a:latin typeface="Calibri" panose="020F0502020204030204" pitchFamily="34" charset="0"/>
                <a:ea typeface="Times New Roman" panose="02020603050405020304" pitchFamily="18" charset="0"/>
                <a:cs typeface="Times New Roman" panose="02020603050405020304" pitchFamily="18" charset="0"/>
              </a:rPr>
              <a:t>Insufficient target individuals from designated groups with the relevant qualifications, skills and experience:</a:t>
            </a:r>
            <a:endParaRPr lang="en-ZA" sz="2100" b="1" kern="100" dirty="0">
              <a:latin typeface="Aptos" panose="020B0004020202020204" pitchFamily="34" charset="0"/>
              <a:ea typeface="Times New Roman" panose="02020603050405020304" pitchFamily="18"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800" u="sng" kern="100" dirty="0">
                <a:latin typeface="Calibri" panose="020F0502020204030204" pitchFamily="34" charset="0"/>
                <a:cs typeface="Calibri" panose="020F0502020204030204" pitchFamily="34" charset="0"/>
              </a:rPr>
              <a:t>Job advertisements and recruitment efforts:</a:t>
            </a:r>
          </a:p>
          <a:p>
            <a:pPr marL="742950" lvl="1" indent="-285750">
              <a:lnSpc>
                <a:spcPct val="9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Copies of job advertisements highlighting efforts to reach designated groups, placed in various media, including newspapers, online job portals, professional association websites, and community bulletin boards.</a:t>
            </a:r>
          </a:p>
          <a:p>
            <a:pPr marL="742950" lvl="1" indent="-285750">
              <a:lnSpc>
                <a:spcPct val="9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Documentation of targeted recruitment campaigns and outreach programmes aimed at attracting individuals from designated groups.</a:t>
            </a:r>
          </a:p>
          <a:p>
            <a:pPr marL="742950" lvl="1" indent="-285750">
              <a:lnSpc>
                <a:spcPct val="7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800" u="sng" kern="100" dirty="0">
                <a:latin typeface="Calibri" panose="020F0502020204030204" pitchFamily="34" charset="0"/>
                <a:cs typeface="Calibri" panose="020F0502020204030204" pitchFamily="34" charset="0"/>
              </a:rPr>
              <a:t>Recruitment agency correspondence:</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Reports and correspondence from recruitment agencies detailing their efforts to find suitable candidates from designated groups, including specifics about the qualifications, skills, and experience sought.</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Evidence showing the number of candidates identified and reasons for their unsuitability, if applicable.</a:t>
            </a:r>
          </a:p>
          <a:p>
            <a:pPr marL="742950" lvl="1" indent="-285750">
              <a:lnSpc>
                <a:spcPct val="7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800" u="sng" kern="100" dirty="0">
                <a:latin typeface="Calibri" panose="020F0502020204030204" pitchFamily="34" charset="0"/>
                <a:cs typeface="Calibri" panose="020F0502020204030204" pitchFamily="34" charset="0"/>
              </a:rPr>
              <a:t>Application and selection records:</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Detailed records of all applications received, including demographic information (where voluntarily disclosed) and the qualifications, skills, and experience of each applicant.</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Documentation of the selection process, including reasons for not selecting candidates from designated groups.</a:t>
            </a:r>
          </a:p>
        </p:txBody>
      </p:sp>
    </p:spTree>
    <p:extLst>
      <p:ext uri="{BB962C8B-B14F-4D97-AF65-F5344CB8AC3E}">
        <p14:creationId xmlns:p14="http://schemas.microsoft.com/office/powerpoint/2010/main" val="1291247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fontScale="92500" lnSpcReduction="2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900" b="1" kern="100" dirty="0">
                <a:effectLst/>
                <a:latin typeface="Calibri" panose="020F0502020204030204" pitchFamily="34" charset="0"/>
                <a:ea typeface="Times New Roman" panose="02020603050405020304" pitchFamily="18" charset="0"/>
                <a:cs typeface="Times New Roman" panose="02020603050405020304" pitchFamily="18" charset="0"/>
              </a:rPr>
              <a:t>Insufficient target individuals from designated groups with the relevant qualifications, skills and experience </a:t>
            </a:r>
            <a:r>
              <a:rPr lang="en-ZA" sz="1900" b="1" kern="100" dirty="0">
                <a:latin typeface="Calibri" panose="020F0502020204030204" pitchFamily="34" charset="0"/>
                <a:ea typeface="Times New Roman" panose="02020603050405020304" pitchFamily="18" charset="0"/>
              </a:rPr>
              <a:t>(continued):</a:t>
            </a:r>
            <a:endParaRPr lang="en-ZA" sz="1900" b="1" kern="100" dirty="0">
              <a:latin typeface="Aptos" panose="020B0004020202020204" pitchFamily="34" charset="0"/>
              <a:ea typeface="Times New Roman" panose="02020603050405020304" pitchFamily="18"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Skills and qualifications requirements: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Detailed job descriptions and criteria for the positions, demonstrating the specific qualifications, skills, and experience required.</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Evidence showing that candidates from designated groups did not meet these requirements.</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Training and development programmes: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Documentation of training and development programmes aimed at building the skills and qualifications of existing employees from designated groups.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Records of any partnerships with educational institutions, training providers, or professional bodies to develop a pipeline of qualified candidates from designated groups.</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Market and industry analysis:</a:t>
            </a:r>
          </a:p>
          <a:p>
            <a:pPr marL="742950" lvl="1" indent="-285750">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Labour market analysis reports showing the availability of individuals with the required qualifications, skills, and experience within the relevant industry and region.</a:t>
            </a:r>
          </a:p>
          <a:p>
            <a:pPr marL="742950" lvl="1" indent="-285750">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Evidence of industry-specific challenges or shortages impacting the availability of qualified candidates from designated groups.</a:t>
            </a:r>
          </a:p>
        </p:txBody>
      </p:sp>
    </p:spTree>
    <p:extLst>
      <p:ext uri="{BB962C8B-B14F-4D97-AF65-F5344CB8AC3E}">
        <p14:creationId xmlns:p14="http://schemas.microsoft.com/office/powerpoint/2010/main" val="4145989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fontScale="92500" lnSpcReduction="2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900" b="1" kern="100" dirty="0">
                <a:effectLst/>
                <a:latin typeface="Calibri" panose="020F0502020204030204" pitchFamily="34" charset="0"/>
                <a:ea typeface="Times New Roman" panose="02020603050405020304" pitchFamily="18" charset="0"/>
                <a:cs typeface="Times New Roman" panose="02020603050405020304" pitchFamily="18" charset="0"/>
              </a:rPr>
              <a:t>Insufficient target individuals from designated groups with the relevant qualifications, skills and experience </a:t>
            </a:r>
            <a:r>
              <a:rPr lang="en-ZA" sz="1900" b="1" kern="100" dirty="0">
                <a:latin typeface="Calibri" panose="020F0502020204030204" pitchFamily="34" charset="0"/>
                <a:ea typeface="Times New Roman" panose="02020603050405020304" pitchFamily="18" charset="0"/>
              </a:rPr>
              <a:t>(continued):</a:t>
            </a:r>
            <a:endParaRPr lang="en-ZA" sz="1900" b="1" kern="100" dirty="0">
              <a:latin typeface="Aptos" panose="020B0004020202020204" pitchFamily="34" charset="0"/>
              <a:ea typeface="Times New Roman" panose="02020603050405020304" pitchFamily="18"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Internal and external recruitment efforts: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Documentation of both internal and external recruitment efforts, including internal job postings and external job fairs, networking events, and industry conferences aimed at reaching designated groups.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Records of collaboration with professional bodies, community organisations, and educational institutions to identify potential candidates.</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EE Plan and progress reports: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The organisation’s EE Plan outlining strategies and specific actions taken to attract and recruit individuals from designated groups.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Periodic progress reports showing efforts made, challenges encountered, and adjustments to recruitment strategies.</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Correspondence with training institutions: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Correspondence with universities, colleges, and training institutions regarding efforts to identify and recruit graduates from designated groups with relevant qualifications.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Evidence of any bursary, internship, or apprenticeship programmes designed to develop candidates from designated groups.</a:t>
            </a:r>
          </a:p>
        </p:txBody>
      </p:sp>
    </p:spTree>
    <p:extLst>
      <p:ext uri="{BB962C8B-B14F-4D97-AF65-F5344CB8AC3E}">
        <p14:creationId xmlns:p14="http://schemas.microsoft.com/office/powerpoint/2010/main" val="3254863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Insufficient target individuals from designated groups with the relevant qualifications, skills and experience </a:t>
            </a:r>
            <a:r>
              <a:rPr lang="en-ZA" sz="1800" b="1" kern="100" dirty="0">
                <a:latin typeface="Calibri" panose="020F0502020204030204" pitchFamily="34" charset="0"/>
                <a:ea typeface="Times New Roman" panose="02020603050405020304" pitchFamily="18" charset="0"/>
              </a:rPr>
              <a:t>(continued):</a:t>
            </a:r>
            <a:endParaRPr lang="en-ZA" sz="1800" b="1" kern="100" dirty="0">
              <a:latin typeface="Aptos" panose="020B0004020202020204" pitchFamily="34" charset="0"/>
              <a:ea typeface="Times New Roman" panose="02020603050405020304" pitchFamily="18"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Feedback from hiring panels: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feedback from hiring panels on the suitability of candidates interviewed, including notes on why specific candidates from designated groups were not selected.</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Retention and development strategies: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retention strategies and development programmes aimed at improving the skills and qualifications of existing employees from designated groups to prepare them for future positions.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mentoring, coaching, and career development initiatives targeting designated groups.</a:t>
            </a:r>
          </a:p>
        </p:txBody>
      </p:sp>
    </p:spTree>
    <p:extLst>
      <p:ext uri="{BB962C8B-B14F-4D97-AF65-F5344CB8AC3E}">
        <p14:creationId xmlns:p14="http://schemas.microsoft.com/office/powerpoint/2010/main" val="2685546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a:xfrm>
            <a:off x="1115616" y="1447800"/>
            <a:ext cx="7818072" cy="5135562"/>
          </a:xfrm>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900" b="1" kern="100" dirty="0">
                <a:effectLst/>
                <a:latin typeface="Calibri" panose="020F0502020204030204" pitchFamily="34" charset="0"/>
                <a:ea typeface="Times New Roman" panose="02020603050405020304" pitchFamily="18" charset="0"/>
                <a:cs typeface="Times New Roman" panose="02020603050405020304" pitchFamily="18" charset="0"/>
              </a:rPr>
              <a:t>CCMA awards / Court order:</a:t>
            </a:r>
            <a:endParaRPr lang="en-ZA" sz="19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CCMA awards documentation:</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Copies of CCMA awards that detail the rulings and the specific actions required by the employer.</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showing how these awards impacted the employer's ability to meet EE targets, such as orders to reinstate employees or to compensate them in ways that affect hiring or promotion budgets.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Court orders documentation:</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Copies of court orders specifying the judgments and the mandatory actions imposed on the employer.</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demonstrating compliance with these court orders and how they interfered with EE target achievement.</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Legal correspondence:</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Correspondence with Legal Advisors or representatives regarding the CCMA awards or court orders, outlining the implications for EE targets.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Legal opinions or briefs explaining the constraints and how they impact the organisation’s EE plans.</a:t>
            </a:r>
          </a:p>
        </p:txBody>
      </p:sp>
    </p:spTree>
    <p:extLst>
      <p:ext uri="{BB962C8B-B14F-4D97-AF65-F5344CB8AC3E}">
        <p14:creationId xmlns:p14="http://schemas.microsoft.com/office/powerpoint/2010/main" val="2300139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a:xfrm>
            <a:off x="1043608" y="1447800"/>
            <a:ext cx="7890080" cy="5221560"/>
          </a:xfrm>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900" b="1" kern="100" dirty="0">
                <a:effectLst/>
                <a:latin typeface="Calibri" panose="020F0502020204030204" pitchFamily="34" charset="0"/>
                <a:ea typeface="Times New Roman" panose="02020603050405020304" pitchFamily="18" charset="0"/>
                <a:cs typeface="Times New Roman" panose="02020603050405020304" pitchFamily="18" charset="0"/>
              </a:rPr>
              <a:t>CCMA awards / Court order </a:t>
            </a:r>
            <a:r>
              <a:rPr lang="en-ZA" sz="1900" b="1" kern="100" dirty="0">
                <a:latin typeface="Calibri" panose="020F0502020204030204" pitchFamily="34" charset="0"/>
                <a:ea typeface="Times New Roman" panose="02020603050405020304" pitchFamily="18" charset="0"/>
              </a:rPr>
              <a:t>(continued):</a:t>
            </a:r>
            <a:endParaRPr lang="en-ZA" sz="1900" b="1" kern="100" dirty="0">
              <a:latin typeface="Aptos" panose="020B0004020202020204" pitchFamily="34" charset="0"/>
              <a:ea typeface="Times New Roman" panose="02020603050405020304" pitchFamily="18" charset="0"/>
              <a:cs typeface="Times New Roman" panose="02020603050405020304" pitchFamily="18" charset="0"/>
            </a:endParaRPr>
          </a:p>
          <a:p>
            <a:pPr marL="82296" indent="0">
              <a:buNone/>
            </a:pP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Implementation records: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Detailed records of steps taken to comply with CCMA awards or court orders, such as reinstatement of employees, restructuring of roles, or financial compensations.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showing the timelines and actions taken in response to these legal obligations.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Impact analysis reports: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Internal reports analysing the impact of CCMA awards or court orders on the organisation’s EE targets and overall employment strategy.</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Assessments or audits showing the diversion of resources or changes in hiring / promotion plans due to these legal requirements.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Communication with various stakeholders: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communications with internal and external stakeholders (e.g., employees, unions, EE committees) explaining the impact of CCMA awards or court orders on EE targets.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Meeting minutes or notes where these issues were discussed and explained.</a:t>
            </a:r>
          </a:p>
        </p:txBody>
      </p:sp>
    </p:spTree>
    <p:extLst>
      <p:ext uri="{BB962C8B-B14F-4D97-AF65-F5344CB8AC3E}">
        <p14:creationId xmlns:p14="http://schemas.microsoft.com/office/powerpoint/2010/main" val="876444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CCMA awards / Court order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Compliance documentation: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full compliance with all aspects of the CCMA awards or court orders, demonstrating the employer's adherence to legal obligations.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follow-up actions taken to ensure continued compliance.</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EE Plan adjustments for “major events” that took place:</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adjustments made to the EE Plan in response to the CCMA awards or court orders, explaining the rationale for changes and the anticipated impact on future compliance with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consultations with EE committees or other relevant bodies regarding these adjustments.</a:t>
            </a:r>
          </a:p>
        </p:txBody>
      </p:sp>
    </p:spTree>
    <p:extLst>
      <p:ext uri="{BB962C8B-B14F-4D97-AF65-F5344CB8AC3E}">
        <p14:creationId xmlns:p14="http://schemas.microsoft.com/office/powerpoint/2010/main" val="382490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CCMA awards / Court order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Case history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Detailed records of the history and proceedings of the cases leading to the CCMA awards or court orders, including key dates, involved parties, and final rulings.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showing the ongoing impact of these cases on employment practices and EE targets.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Financial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Financial records showing the costs associated with complying with CCMA awards or court orders, such as compensation payments, legal fees, and costs of reinstating employees.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Budgetary adjustments or reallocations necessitated by these legal obligations.</a:t>
            </a:r>
          </a:p>
        </p:txBody>
      </p:sp>
    </p:spTree>
    <p:extLst>
      <p:ext uri="{BB962C8B-B14F-4D97-AF65-F5344CB8AC3E}">
        <p14:creationId xmlns:p14="http://schemas.microsoft.com/office/powerpoint/2010/main" val="3886946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rPr>
              <a:t>Transfer of business</a:t>
            </a:r>
          </a:p>
          <a:p>
            <a:pPr marL="0" indent="0">
              <a:lnSpc>
                <a:spcPct val="70000"/>
              </a:lnSpc>
              <a:buNone/>
              <a:tabLst>
                <a:tab pos="457200" algn="l"/>
              </a:tabLst>
            </a:pPr>
            <a:endParaRPr lang="en-ZA" sz="1600" u="sng" kern="100" dirty="0">
              <a:latin typeface="Calibri" panose="020F0502020204030204" pitchFamily="34"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Transfer agreements and contracts: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Copies of the business transfer agreements and contracts detailing the terms and conditions of the transfer.</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provisions within these agreements that specifically impacted employment practices or EE targets.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Employee transfer lists: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Detailed lists of employees who were transferred as part of the business transfer, including their demographics, roles, and positions.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how the transfer affected the composition of the workforce in terms of designated groups.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Communication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Internal and external communications regarding the transfer of business, including notifications to employees, unions, and other stakeholders.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Minutes of meetings or notes from discussions where the impact of the transfer on EE targets was addressed.</a:t>
            </a:r>
          </a:p>
        </p:txBody>
      </p:sp>
    </p:spTree>
    <p:extLst>
      <p:ext uri="{BB962C8B-B14F-4D97-AF65-F5344CB8AC3E}">
        <p14:creationId xmlns:p14="http://schemas.microsoft.com/office/powerpoint/2010/main" val="3351004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4EBD0-FEBE-E522-4E39-06438BB71B10}"/>
              </a:ext>
            </a:extLst>
          </p:cNvPr>
          <p:cNvSpPr>
            <a:spLocks noGrp="1"/>
          </p:cNvSpPr>
          <p:nvPr>
            <p:ph type="title"/>
          </p:nvPr>
        </p:nvSpPr>
        <p:spPr>
          <a:xfrm>
            <a:off x="1435608" y="274638"/>
            <a:ext cx="7498080" cy="922114"/>
          </a:xfrm>
        </p:spPr>
        <p:txBody>
          <a:bodyPr>
            <a:norm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Justifiable Reasons for Deviations</a:t>
            </a:r>
            <a:endParaRPr lang="en-ZA" sz="3600" dirty="0"/>
          </a:p>
        </p:txBody>
      </p:sp>
      <p:sp>
        <p:nvSpPr>
          <p:cNvPr id="3" name="Content Placeholder 2">
            <a:extLst>
              <a:ext uri="{FF2B5EF4-FFF2-40B4-BE49-F238E27FC236}">
                <a16:creationId xmlns:a16="http://schemas.microsoft.com/office/drawing/2014/main" id="{D567FCF7-0242-36A5-AC88-C03BE7F8F9C8}"/>
              </a:ext>
            </a:extLst>
          </p:cNvPr>
          <p:cNvSpPr>
            <a:spLocks noGrp="1"/>
          </p:cNvSpPr>
          <p:nvPr>
            <p:ph idx="1"/>
          </p:nvPr>
        </p:nvSpPr>
        <p:spPr>
          <a:xfrm>
            <a:off x="971600" y="1447800"/>
            <a:ext cx="7962088" cy="5293568"/>
          </a:xfrm>
        </p:spPr>
        <p:txBody>
          <a:bodyPr>
            <a:normAutofit/>
          </a:bodyPr>
          <a:lstStyle/>
          <a:p>
            <a:pPr marL="82296" indent="0" algn="just">
              <a:lnSpc>
                <a:spcPct val="140000"/>
              </a:lnSpc>
              <a:spcAft>
                <a:spcPts val="800"/>
              </a:spcAft>
              <a:buNone/>
            </a:pPr>
            <a:r>
              <a:rPr lang="en-US" sz="2000" b="1" kern="100" dirty="0">
                <a:latin typeface="Calibri" panose="020F0502020204030204" pitchFamily="34" charset="0"/>
              </a:rPr>
              <a:t>Justifiable reasons to be considered for failure to comply with the targets.</a:t>
            </a:r>
            <a:endParaRPr lang="en-ZA" sz="2000" b="1" kern="100" dirty="0">
              <a:latin typeface="Calibri" panose="020F0502020204030204" pitchFamily="34"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Insufficient recruitment opportunities.</a:t>
            </a:r>
          </a:p>
          <a:p>
            <a:pPr marL="742950" lvl="1" indent="-285750">
              <a:lnSpc>
                <a:spcPct val="8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Insufficient promotion opportunities.</a:t>
            </a:r>
          </a:p>
          <a:p>
            <a:pPr marL="742950" lvl="1" indent="-285750">
              <a:lnSpc>
                <a:spcPct val="8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Insufficient target individuals from designated groups with the relevant qualifications, skills and experience.</a:t>
            </a:r>
          </a:p>
          <a:p>
            <a:pPr marL="742950" lvl="1" indent="-285750">
              <a:lnSpc>
                <a:spcPct val="8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CCMA awards / Court order.</a:t>
            </a:r>
          </a:p>
          <a:p>
            <a:pPr marL="742950" lvl="1" indent="-285750">
              <a:lnSpc>
                <a:spcPct val="8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Transfer of business.</a:t>
            </a:r>
          </a:p>
          <a:p>
            <a:pPr marL="742950" lvl="1" indent="-285750">
              <a:lnSpc>
                <a:spcPct val="8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Merger / Acquisition.</a:t>
            </a:r>
          </a:p>
          <a:p>
            <a:pPr marL="742950" lvl="1" indent="-285750">
              <a:lnSpc>
                <a:spcPct val="80000"/>
              </a:lnSpc>
              <a:buSzPts val="1000"/>
              <a:buFont typeface="Courier New" panose="02070309020205020404" pitchFamily="49" charset="0"/>
              <a:buChar char="o"/>
              <a:tabLst>
                <a:tab pos="914400" algn="l"/>
              </a:tabLst>
            </a:pPr>
            <a:endParaRPr lang="en-ZA" sz="1800" kern="100" dirty="0">
              <a:latin typeface="Calibri" panose="020F0502020204030204" pitchFamily="34" charset="0"/>
              <a:cs typeface="Times New Roman" panose="02020603050405020304" pitchFamily="18" charset="0"/>
            </a:endParaRPr>
          </a:p>
          <a:p>
            <a:pPr marL="742950" lvl="1" indent="-285750">
              <a:lnSpc>
                <a:spcPct val="80000"/>
              </a:lnSpc>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Impact on business economic circumstances.</a:t>
            </a:r>
          </a:p>
          <a:p>
            <a:pPr marL="82296" indent="0">
              <a:buNone/>
            </a:pPr>
            <a:endParaRPr lang="en-ZA" dirty="0"/>
          </a:p>
        </p:txBody>
      </p:sp>
    </p:spTree>
    <p:extLst>
      <p:ext uri="{BB962C8B-B14F-4D97-AF65-F5344CB8AC3E}">
        <p14:creationId xmlns:p14="http://schemas.microsoft.com/office/powerpoint/2010/main" val="1130077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rPr>
              <a:t>Transfer of business </a:t>
            </a:r>
            <a:r>
              <a:rPr lang="en-ZA" sz="1800" b="1" kern="100" dirty="0">
                <a:latin typeface="Calibri" panose="020F0502020204030204" pitchFamily="34" charset="0"/>
                <a:ea typeface="Times New Roman" panose="02020603050405020304" pitchFamily="18" charset="0"/>
              </a:rPr>
              <a:t>(continued):</a:t>
            </a: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100" kern="100" dirty="0">
                <a:effectLst/>
                <a:latin typeface="Calibri" panose="020F0502020204030204" pitchFamily="34" charset="0"/>
                <a:ea typeface="Times New Roman" panose="02020603050405020304" pitchFamily="18" charset="0"/>
                <a:cs typeface="Calibri" panose="020F0502020204030204" pitchFamily="34" charset="0"/>
              </a:rPr>
              <a:t> </a:t>
            </a: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Organisational structure changes: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changes to the organisational structure resulting from the transfer, including new organisational charts and role reassignments.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the impact of these changes on the availability of positions for designated groups.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EE Plan revisions: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revisions made to the EE Plan in response to the business transfer, explaining the rationale for changes and the anticipated impact on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consultations with EE committees or other relevant bodies regarding these revisions.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Employee retention and severance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employees retained or severed as part of the business transfer, including the criteria used for these decisions and the demographics of affected employees.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severance packages offered and their acceptance by employees.</a:t>
            </a:r>
          </a:p>
        </p:txBody>
      </p:sp>
    </p:spTree>
    <p:extLst>
      <p:ext uri="{BB962C8B-B14F-4D97-AF65-F5344CB8AC3E}">
        <p14:creationId xmlns:p14="http://schemas.microsoft.com/office/powerpoint/2010/main" val="2609328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rPr>
              <a:t>Transfer of business </a:t>
            </a:r>
            <a:r>
              <a:rPr lang="en-ZA" sz="1800" b="1" kern="100" dirty="0">
                <a:latin typeface="Calibri" panose="020F0502020204030204" pitchFamily="34" charset="0"/>
                <a:ea typeface="Times New Roman" panose="02020603050405020304" pitchFamily="18" charset="0"/>
              </a:rPr>
              <a:t>(continued):</a:t>
            </a:r>
            <a:endParaRPr lang="en-ZA" sz="1800" b="1" kern="100" dirty="0">
              <a:effectLst/>
              <a:latin typeface="Calibri" panose="020F0502020204030204" pitchFamily="34" charset="0"/>
              <a:ea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Recruitment and hiring freezes: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any recruitment or hiring freezes implemented as a result of the business transfer, including internal memos or policy documents.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how these freezes impacted the ability to meet EE targets.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Impact analysis reports: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Internal reports analysing the impact of the business transfer on EE targets and overall employment strategy.</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Assessments or audits showing the diversion of resources or changes in hiring / promotion plans due to the transfer.</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Legal and compliance documentation: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Legal documentation related to the transfer, including any compliance requirements and how they were addressed.</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adherence to Section 197 of the Labour Relations Act (LRA), which deals with the transfer of businesses and its impact on employees.</a:t>
            </a:r>
          </a:p>
        </p:txBody>
      </p:sp>
    </p:spTree>
    <p:extLst>
      <p:ext uri="{BB962C8B-B14F-4D97-AF65-F5344CB8AC3E}">
        <p14:creationId xmlns:p14="http://schemas.microsoft.com/office/powerpoint/2010/main" val="298158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rPr>
              <a:t>Transfer of business </a:t>
            </a:r>
            <a:r>
              <a:rPr lang="en-ZA" sz="1800" b="1" kern="100" dirty="0">
                <a:latin typeface="Calibri" panose="020F0502020204030204" pitchFamily="34" charset="0"/>
                <a:ea typeface="Times New Roman" panose="02020603050405020304" pitchFamily="18" charset="0"/>
              </a:rPr>
              <a:t>(continued):</a:t>
            </a:r>
            <a:endParaRPr lang="en-ZA" sz="1800" b="1" kern="100" dirty="0">
              <a:effectLst/>
              <a:latin typeface="Calibri" panose="020F0502020204030204" pitchFamily="34" charset="0"/>
              <a:ea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Consultation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consultations with employees, trade unions, or employee representatives regarding the transfer and its impact on employment and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agreements or outcomes from these consultations.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Financial impact statements: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Financial records showing the costs associated with the business transfer, such as integration expenses, legal fees, and restructuring costs.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Budgetary adjustments or reallocations necessitated by the transfer.</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Training and development initiatives: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training and development programmes implemented to support employees during the transition and to address any skills gaps created by the transfer.</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efforts to upskill or redeploy employees from designated groups.</a:t>
            </a:r>
          </a:p>
        </p:txBody>
      </p:sp>
    </p:spTree>
    <p:extLst>
      <p:ext uri="{BB962C8B-B14F-4D97-AF65-F5344CB8AC3E}">
        <p14:creationId xmlns:p14="http://schemas.microsoft.com/office/powerpoint/2010/main" val="118083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Merger / Acquisition:</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Merger / Acquisition agreements: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Copies of the merger or acquisition agreements detailing the terms and conditions of the transaction.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provisions within these agreements that specifically impacted employment practices or EE targets.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Due diligence reports: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Due diligence reports conducted before the merger or acquisition, highlighting workforce composition, demographics, and any identified risks or impacts on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Assessments of how the merger / acquisition would affect the EE plan.</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Employee transfer lists: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Detailed lists of employees affected by the merger or acquisition, including their demographics, roles, and positions.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changes in the workforce composition resulting from the merger or acquisition.</a:t>
            </a:r>
          </a:p>
        </p:txBody>
      </p:sp>
    </p:spTree>
    <p:extLst>
      <p:ext uri="{BB962C8B-B14F-4D97-AF65-F5344CB8AC3E}">
        <p14:creationId xmlns:p14="http://schemas.microsoft.com/office/powerpoint/2010/main" val="566849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Merger / Acquisition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Organisational structure changes: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changes to the organisational structure post-merger / acquisition, including new organisational charts and role reassignments.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the impact of these changes on the availability of positions for designated groups.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EE Plan revisions (“major event” that took place): </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revisions made to the EE Plan in response to the merger / acquisition, explaining the rationale for changes and the anticipated impact on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consultations with EE committees or other relevant bodies regarding these revisions.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Employee retention and severance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employees retained or severed as part of the merger / acquisition, including the criteria used for these decisions and the demographics of affected employees.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severance packages offered and their acceptance by employees.</a:t>
            </a:r>
          </a:p>
        </p:txBody>
      </p:sp>
    </p:spTree>
    <p:extLst>
      <p:ext uri="{BB962C8B-B14F-4D97-AF65-F5344CB8AC3E}">
        <p14:creationId xmlns:p14="http://schemas.microsoft.com/office/powerpoint/2010/main" val="1943261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Merger / Acquisition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Impact analysis reports: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Internal reports analysing the impact of the merger / acquisition on EE targets and overall employment strategy.</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Assessments or audits showing the diversion of resources or changes in hiring / promotion plans due to the merger / acquisition.</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Legal and compliance documentation: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Legal documentation related to the merger / acquisition, including any compliance requirements and how they were addressed.</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adherence to relevant Labour laws and regulations affecting employees during mergers and acquisitions.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Consultation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consultations with employees, trade unions, or employee representatives regarding the merger / acquisition and its impact on employment and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agreements or outcomes from these consultations.</a:t>
            </a:r>
          </a:p>
        </p:txBody>
      </p:sp>
    </p:spTree>
    <p:extLst>
      <p:ext uri="{BB962C8B-B14F-4D97-AF65-F5344CB8AC3E}">
        <p14:creationId xmlns:p14="http://schemas.microsoft.com/office/powerpoint/2010/main" val="4123212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Merger / Acquisition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Financial impact statements: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Financial records showing the costs associated with the merger / acquisition, such as integration expenses, legal fees, and restructuring costs.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Budgetary adjustments or reallocations necessitated by the merger / acquisition.</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Training and development initiatives: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training and development programmes implemented to support employees during the transition and to address any skills gaps created by the merger / acquisition.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efforts to upskill or redeploy employees from designated groups.</a:t>
            </a:r>
          </a:p>
          <a:p>
            <a:pPr marL="742950" lvl="1" indent="-285750">
              <a:lnSpc>
                <a:spcPct val="8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Integration plans: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Detailed plans for integrating the workforces of the merging / acquired entities, including strategies to align different organisational cultures and processes.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challenges or delays encountered during the integration process.</a:t>
            </a:r>
          </a:p>
        </p:txBody>
      </p:sp>
    </p:spTree>
    <p:extLst>
      <p:ext uri="{BB962C8B-B14F-4D97-AF65-F5344CB8AC3E}">
        <p14:creationId xmlns:p14="http://schemas.microsoft.com/office/powerpoint/2010/main" val="2213208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Merger / Acquisition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Retention strategies for designated groups: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specific retention strategies aimed at keeping employees from designated groups post-merger / acquisition.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initiatives taken to ensure that designated groups were not disproportionately affected by workforce changes.</a:t>
            </a:r>
          </a:p>
        </p:txBody>
      </p:sp>
    </p:spTree>
    <p:extLst>
      <p:ext uri="{BB962C8B-B14F-4D97-AF65-F5344CB8AC3E}">
        <p14:creationId xmlns:p14="http://schemas.microsoft.com/office/powerpoint/2010/main" val="3078290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Impact on business economic circumstances</a:t>
            </a:r>
            <a:r>
              <a:rPr lang="en-ZA" sz="1800" b="1" kern="100" dirty="0">
                <a:latin typeface="Calibri" panose="020F0502020204030204" pitchFamily="34" charset="0"/>
                <a:ea typeface="Times New Roman" panose="02020603050405020304" pitchFamily="18" charset="0"/>
              </a:rPr>
              <a:t>:</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Financial Statements: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Audited financial statements showing the company's economic performance over the relevant period.</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Income statements, balance sheets, and cash flow statements highlighting financial difficulties or economic downturns.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Budget reports: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Internal budget reports detailing the financial constraints and adjustments made due to economic conditions.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budget cuts, reallocations, or freezes impacting hiring, training, and development programmes.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Economic analysis and market conditions: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Reports and analyses on market conditions affecting the business, such as economic downturns, recessions, or industry-specific challenges.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External economic reports or studies demonstrating the broader economic impact on the industry or region.</a:t>
            </a:r>
          </a:p>
        </p:txBody>
      </p:sp>
    </p:spTree>
    <p:extLst>
      <p:ext uri="{BB962C8B-B14F-4D97-AF65-F5344CB8AC3E}">
        <p14:creationId xmlns:p14="http://schemas.microsoft.com/office/powerpoint/2010/main" val="2992043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Impact on business economic circumstances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Cost-cutting measures: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cost-cutting measures implemented, including details on layoffs, hiring freezes, salary reductions, and other financial adjustments.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how these measures impacted the organisation’s ability to comply with EE targets.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Operational adjustments: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operational adjustments made in response to economic conditions, such as downsizing, restructuring, or changes in business strategy.</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showing the impact of these adjustments on the workforce and EE targets.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Consultation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consultations with stakeholders, including employees, trade unions, and EE committees, about the economic challenges and their impact on employment practices.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Meeting minutes or notes where these issues were discussed, and potential solutions were considered.</a:t>
            </a:r>
          </a:p>
        </p:txBody>
      </p:sp>
    </p:spTree>
    <p:extLst>
      <p:ext uri="{BB962C8B-B14F-4D97-AF65-F5344CB8AC3E}">
        <p14:creationId xmlns:p14="http://schemas.microsoft.com/office/powerpoint/2010/main" val="252835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fontScale="92500" lnSpcReduction="2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1800" b="1" kern="100" dirty="0">
                <a:effectLst/>
                <a:latin typeface="Calibri" panose="020F0502020204030204" pitchFamily="34" charset="0"/>
                <a:ea typeface="Times New Roman" panose="02020603050405020304" pitchFamily="18" charset="0"/>
              </a:rPr>
              <a:t>Insufficient recruitment opportunities:</a:t>
            </a:r>
          </a:p>
          <a:p>
            <a:pPr marL="0" lvl="0" indent="0">
              <a:buNone/>
              <a:tabLst>
                <a:tab pos="457200" algn="l"/>
              </a:tabLst>
            </a:pPr>
            <a:endParaRPr lang="en-ZA" sz="1800" b="1" kern="100" dirty="0">
              <a:latin typeface="Calibri" panose="020F0502020204030204" pitchFamily="34" charset="0"/>
              <a:ea typeface="Aptos" panose="020B0004020202020204" pitchFamily="34" charset="0"/>
              <a:cs typeface="Times New Roman" panose="02020603050405020304" pitchFamily="18" charset="0"/>
            </a:endParaRPr>
          </a:p>
          <a:p>
            <a:pPr marL="0" lvl="0" indent="0">
              <a:buNone/>
              <a:tabLst>
                <a:tab pos="457200" algn="l"/>
              </a:tabLst>
            </a:pPr>
            <a:r>
              <a:rPr lang="en-ZA" sz="1600" u="sng" kern="100" dirty="0">
                <a:effectLst/>
                <a:latin typeface="Calibri" panose="020F0502020204030204" pitchFamily="34" charset="0"/>
                <a:ea typeface="Times New Roman" panose="02020603050405020304" pitchFamily="18" charset="0"/>
                <a:cs typeface="Calibri" panose="020F0502020204030204" pitchFamily="34" charset="0"/>
              </a:rPr>
              <a:t>Job advertisements and postings:</a:t>
            </a:r>
            <a:endParaRPr lang="en-ZA" sz="1600" u="sng" kern="100" dirty="0">
              <a:effectLst/>
              <a:latin typeface="Calibri" panose="020F0502020204030204" pitchFamily="34" charset="0"/>
              <a:ea typeface="Aptos" panose="020B000402020202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Copies of job advertisements placed in various media, including newspapers, online job portals, professional association websites and internal job boards.</a:t>
            </a:r>
          </a:p>
          <a:p>
            <a:pPr marL="742950" lvl="1" indent="-285750">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Details about the frequency and duration of these advertisements.</a:t>
            </a:r>
          </a:p>
          <a:p>
            <a:pPr marL="0" lvl="0" indent="0">
              <a:buNone/>
              <a:tabLst>
                <a:tab pos="457200" algn="l"/>
              </a:tabLst>
            </a:pPr>
            <a:r>
              <a:rPr lang="en-ZA" sz="1600" u="sng" kern="100" dirty="0">
                <a:effectLst/>
                <a:latin typeface="Calibri" panose="020F0502020204030204" pitchFamily="34" charset="0"/>
                <a:ea typeface="Times New Roman" panose="02020603050405020304" pitchFamily="18" charset="0"/>
                <a:cs typeface="Calibri" panose="020F0502020204030204" pitchFamily="34" charset="0"/>
              </a:rPr>
              <a:t>Recruitment agency reports:</a:t>
            </a:r>
            <a:endParaRPr lang="en-ZA" sz="1600" u="sng" kern="100" dirty="0">
              <a:effectLst/>
              <a:latin typeface="Calibri" panose="020F0502020204030204" pitchFamily="34" charset="0"/>
              <a:ea typeface="Aptos" panose="020B000402020202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Reports or correspondence from recruitment agencies detailing their efforts to find suitable candidates, including the specific skills, qualifications, and demographics of candidates sought.</a:t>
            </a:r>
          </a:p>
          <a:p>
            <a:pPr marL="742950" lvl="1" indent="-285750">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Information on the number of candidates the agency identified and the reasons for their unsuitability if applicable.</a:t>
            </a:r>
          </a:p>
          <a:p>
            <a:pPr marL="0" lvl="0" indent="0">
              <a:buNone/>
              <a:tabLst>
                <a:tab pos="457200" algn="l"/>
              </a:tabLst>
            </a:pPr>
            <a:r>
              <a:rPr lang="en-ZA" sz="1600" u="sng" kern="100" dirty="0">
                <a:effectLst/>
                <a:latin typeface="Calibri" panose="020F0502020204030204" pitchFamily="34" charset="0"/>
                <a:ea typeface="Times New Roman" panose="02020603050405020304" pitchFamily="18" charset="0"/>
                <a:cs typeface="Calibri" panose="020F0502020204030204" pitchFamily="34" charset="0"/>
              </a:rPr>
              <a:t>Recruitment campaigns:</a:t>
            </a:r>
            <a:endParaRPr lang="en-ZA" sz="1600" u="sng" kern="100" dirty="0">
              <a:effectLst/>
              <a:latin typeface="Calibri" panose="020F0502020204030204" pitchFamily="34" charset="0"/>
              <a:ea typeface="Aptos" panose="020B000402020202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en-ZA" sz="1600" kern="100" dirty="0">
                <a:effectLst/>
                <a:latin typeface="Calibri" panose="020F0502020204030204" pitchFamily="34" charset="0"/>
                <a:ea typeface="Times New Roman" panose="02020603050405020304" pitchFamily="18" charset="0"/>
                <a:cs typeface="Times New Roman" panose="02020603050405020304" pitchFamily="18" charset="0"/>
              </a:rPr>
              <a:t>Documentation of targeted recruitment campaigns aimed at attracting underrepresented groups, including promotional materials, outreach activities, and partnership programmes with educational institutions or community organisations.</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ZA" sz="1600" kern="100" dirty="0">
                <a:effectLst/>
                <a:latin typeface="Calibri" panose="020F0502020204030204" pitchFamily="34" charset="0"/>
                <a:ea typeface="Times New Roman" panose="02020603050405020304" pitchFamily="18" charset="0"/>
                <a:cs typeface="Times New Roman" panose="02020603050405020304" pitchFamily="18" charset="0"/>
              </a:rPr>
              <a:t>Details about career fairs, open days, or networking events attended and their outcomes.</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93731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Impact on business economic circumstances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Impact on recruitment and promotions: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Data showing the impact of economic circumstances on recruitment and promotion activities, including reduced hiring rates, halted promotions, and increased reliance on internal candidates.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efforts made to continue recruiting and promoting individuals from designated groups despite economic constraints.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Government assistance or relief:</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government assistance or relief received, such as grants, loans, or subsidies, and how these were used to mitigate economic challenges.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showing the impact of such assistance on maintaining or adjusting EE targets.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Communication with employees: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Internal communications to employees regarding the economic situation, its impact on the business, and the measures being taken.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any feedback received from employees and how it was addressed.</a:t>
            </a:r>
          </a:p>
        </p:txBody>
      </p:sp>
    </p:spTree>
    <p:extLst>
      <p:ext uri="{BB962C8B-B14F-4D97-AF65-F5344CB8AC3E}">
        <p14:creationId xmlns:p14="http://schemas.microsoft.com/office/powerpoint/2010/main" val="2080635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82296" indent="0">
              <a:buNone/>
            </a:pPr>
            <a:r>
              <a:rPr lang="en-ZA" sz="1800" b="1" kern="100" dirty="0">
                <a:effectLst/>
                <a:latin typeface="Calibri" panose="020F0502020204030204" pitchFamily="34" charset="0"/>
                <a:ea typeface="Times New Roman" panose="02020603050405020304" pitchFamily="18" charset="0"/>
                <a:cs typeface="Times New Roman" panose="02020603050405020304" pitchFamily="18" charset="0"/>
              </a:rPr>
              <a:t>Impact on business economic circumstances </a:t>
            </a:r>
            <a:r>
              <a:rPr lang="en-ZA" sz="1800" b="1" kern="100" dirty="0">
                <a:latin typeface="Calibri" panose="020F0502020204030204" pitchFamily="34" charset="0"/>
                <a:ea typeface="Times New Roman" panose="02020603050405020304" pitchFamily="18" charset="0"/>
              </a:rPr>
              <a:t>(continued):</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p>
            <a:pPr marL="82296" indent="0">
              <a:buNone/>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Comparison with industry peers: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Comparative analysis showing how the economic impact on the business aligns with or differs from that experienced by industry peers.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industry-wide challenges affecting the ability to meet EE targets.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External expert opinions: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Opinions or reports from external experts, such as economists or industry analysts, validating the economic challenges faced by the business.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consultations with these experts and their recommendations.</a:t>
            </a:r>
          </a:p>
          <a:p>
            <a:pPr marL="742950" lvl="1" indent="-285750">
              <a:buSzPts val="1000"/>
              <a:buFont typeface="Courier New" panose="02070309020205020404" pitchFamily="49" charset="0"/>
              <a:buChar char="o"/>
              <a:tabLst>
                <a:tab pos="914400" algn="l"/>
              </a:tabLst>
            </a:pPr>
            <a:endParaRPr lang="en-ZA"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Long-term planning adjustments: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adjustments made to long-term strategic plans due to economic conditions, including revised goals and timelines for achieving EE targets.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efforts to plan for future compliance once economic conditions improve.</a:t>
            </a:r>
          </a:p>
        </p:txBody>
      </p:sp>
    </p:spTree>
    <p:extLst>
      <p:ext uri="{BB962C8B-B14F-4D97-AF65-F5344CB8AC3E}">
        <p14:creationId xmlns:p14="http://schemas.microsoft.com/office/powerpoint/2010/main" val="4043565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B21C4-E33B-D9FB-43F7-1F94A3B3B207}"/>
              </a:ext>
            </a:extLst>
          </p:cNvPr>
          <p:cNvSpPr>
            <a:spLocks noGrp="1"/>
          </p:cNvSpPr>
          <p:nvPr>
            <p:ph type="title"/>
          </p:nvPr>
        </p:nvSpPr>
        <p:spPr/>
        <p:txBody>
          <a:bodyPr/>
          <a:lstStyle/>
          <a:p>
            <a:r>
              <a:rPr lang="en-ZA" dirty="0"/>
              <a:t>EE Portal – Practical Session</a:t>
            </a:r>
          </a:p>
        </p:txBody>
      </p:sp>
      <p:sp>
        <p:nvSpPr>
          <p:cNvPr id="3" name="Content Placeholder 2">
            <a:extLst>
              <a:ext uri="{FF2B5EF4-FFF2-40B4-BE49-F238E27FC236}">
                <a16:creationId xmlns:a16="http://schemas.microsoft.com/office/drawing/2014/main" id="{F7CEB320-690F-9CB5-786F-08078F90771E}"/>
              </a:ext>
            </a:extLst>
          </p:cNvPr>
          <p:cNvSpPr>
            <a:spLocks noGrp="1"/>
          </p:cNvSpPr>
          <p:nvPr>
            <p:ph idx="1"/>
          </p:nvPr>
        </p:nvSpPr>
        <p:spPr/>
        <p:txBody>
          <a:bodyPr/>
          <a:lstStyle/>
          <a:p>
            <a:r>
              <a:rPr lang="en-ZA" sz="2400" dirty="0">
                <a:latin typeface="Calibri" panose="020F0502020204030204" pitchFamily="34" charset="0"/>
                <a:ea typeface="Calibri" panose="020F0502020204030204" pitchFamily="34" charset="0"/>
                <a:cs typeface="Calibri" panose="020F0502020204030204" pitchFamily="34" charset="0"/>
              </a:rPr>
              <a:t>Dashboard</a:t>
            </a:r>
          </a:p>
          <a:p>
            <a:pPr marL="82296" indent="0">
              <a:buNone/>
            </a:pPr>
            <a:endParaRPr lang="en-ZA" sz="2400" dirty="0">
              <a:latin typeface="Calibri" panose="020F0502020204030204" pitchFamily="34" charset="0"/>
              <a:ea typeface="Calibri" panose="020F0502020204030204" pitchFamily="34" charset="0"/>
              <a:cs typeface="Calibri" panose="020F0502020204030204" pitchFamily="34" charset="0"/>
            </a:endParaRPr>
          </a:p>
          <a:p>
            <a:r>
              <a:rPr lang="en-ZA" sz="2400" dirty="0">
                <a:latin typeface="Calibri" panose="020F0502020204030204" pitchFamily="34" charset="0"/>
                <a:ea typeface="Calibri" panose="020F0502020204030204" pitchFamily="34" charset="0"/>
                <a:cs typeface="Calibri" panose="020F0502020204030204" pitchFamily="34" charset="0"/>
              </a:rPr>
              <a:t>Modules</a:t>
            </a:r>
          </a:p>
          <a:p>
            <a:pPr lvl="1"/>
            <a:r>
              <a:rPr lang="en-ZA" sz="2400" dirty="0">
                <a:latin typeface="Calibri" panose="020F0502020204030204" pitchFamily="34" charset="0"/>
                <a:ea typeface="Calibri" panose="020F0502020204030204" pitchFamily="34" charset="0"/>
                <a:cs typeface="Calibri" panose="020F0502020204030204" pitchFamily="34" charset="0"/>
              </a:rPr>
              <a:t>Current Workforce Profile Analysis</a:t>
            </a:r>
          </a:p>
          <a:p>
            <a:pPr lvl="1"/>
            <a:r>
              <a:rPr lang="en-ZA" sz="2400" dirty="0">
                <a:latin typeface="Calibri" panose="020F0502020204030204" pitchFamily="34" charset="0"/>
                <a:ea typeface="Calibri" panose="020F0502020204030204" pitchFamily="34" charset="0"/>
                <a:cs typeface="Calibri" panose="020F0502020204030204" pitchFamily="34" charset="0"/>
              </a:rPr>
              <a:t>“What If” calculator</a:t>
            </a:r>
          </a:p>
          <a:p>
            <a:pPr lvl="1"/>
            <a:r>
              <a:rPr lang="en-ZA" sz="2400" dirty="0">
                <a:latin typeface="Calibri" panose="020F0502020204030204" pitchFamily="34" charset="0"/>
                <a:ea typeface="Calibri" panose="020F0502020204030204" pitchFamily="34" charset="0"/>
                <a:cs typeface="Calibri" panose="020F0502020204030204" pitchFamily="34" charset="0"/>
              </a:rPr>
              <a:t>Legal Appointments</a:t>
            </a:r>
          </a:p>
          <a:p>
            <a:pPr lvl="1"/>
            <a:r>
              <a:rPr lang="en-ZA" sz="2400" dirty="0">
                <a:latin typeface="Calibri" panose="020F0502020204030204" pitchFamily="34" charset="0"/>
                <a:ea typeface="Calibri" panose="020F0502020204030204" pitchFamily="34" charset="0"/>
                <a:cs typeface="Calibri" panose="020F0502020204030204" pitchFamily="34" charset="0"/>
              </a:rPr>
              <a:t>Deviation Form</a:t>
            </a:r>
          </a:p>
          <a:p>
            <a:pPr lvl="1"/>
            <a:endParaRPr lang="en-ZA" dirty="0"/>
          </a:p>
          <a:p>
            <a:pPr lvl="1"/>
            <a:endParaRPr lang="en-ZA" dirty="0"/>
          </a:p>
          <a:p>
            <a:pPr lvl="1"/>
            <a:endParaRPr lang="en-ZA" dirty="0"/>
          </a:p>
          <a:p>
            <a:endParaRPr lang="en-ZA" dirty="0"/>
          </a:p>
        </p:txBody>
      </p:sp>
    </p:spTree>
    <p:extLst>
      <p:ext uri="{BB962C8B-B14F-4D97-AF65-F5344CB8AC3E}">
        <p14:creationId xmlns:p14="http://schemas.microsoft.com/office/powerpoint/2010/main" val="3008546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66265-6DA8-41B2-A497-110E9E99956D}"/>
              </a:ext>
            </a:extLst>
          </p:cNvPr>
          <p:cNvSpPr>
            <a:spLocks noGrp="1"/>
          </p:cNvSpPr>
          <p:nvPr>
            <p:ph type="title"/>
          </p:nvPr>
        </p:nvSpPr>
        <p:spPr/>
        <p:txBody>
          <a:bodyPr>
            <a:normAutofit/>
          </a:bodyPr>
          <a:lstStyle/>
          <a:p>
            <a:pPr algn="ctr"/>
            <a:r>
              <a:rPr lang="en-ZA" sz="2800" dirty="0">
                <a:solidFill>
                  <a:schemeClr val="accent6">
                    <a:lumMod val="75000"/>
                  </a:schemeClr>
                </a:solidFill>
              </a:rPr>
              <a:t>THE END</a:t>
            </a:r>
            <a:endParaRPr lang="en-ZA" sz="2800" dirty="0"/>
          </a:p>
        </p:txBody>
      </p:sp>
      <p:sp>
        <p:nvSpPr>
          <p:cNvPr id="3" name="Content Placeholder 2">
            <a:extLst>
              <a:ext uri="{FF2B5EF4-FFF2-40B4-BE49-F238E27FC236}">
                <a16:creationId xmlns:a16="http://schemas.microsoft.com/office/drawing/2014/main" id="{C506B0B2-4752-4DC6-B086-FF14E2529547}"/>
              </a:ext>
            </a:extLst>
          </p:cNvPr>
          <p:cNvSpPr>
            <a:spLocks noGrp="1"/>
          </p:cNvSpPr>
          <p:nvPr>
            <p:ph idx="1"/>
          </p:nvPr>
        </p:nvSpPr>
        <p:spPr/>
        <p:txBody>
          <a:bodyPr>
            <a:normAutofit/>
          </a:bodyPr>
          <a:lstStyle/>
          <a:p>
            <a:pPr marL="82296" indent="0">
              <a:buNone/>
            </a:pPr>
            <a:r>
              <a:rPr lang="en-ZA" sz="1900" dirty="0">
                <a:latin typeface="Calibri" panose="020F0502020204030204" pitchFamily="34" charset="0"/>
                <a:cs typeface="Calibri" panose="020F0502020204030204" pitchFamily="34" charset="0"/>
              </a:rPr>
              <a:t>EECMS would hereby like to thank you for your time.</a:t>
            </a:r>
          </a:p>
          <a:p>
            <a:pPr marL="82296" indent="0">
              <a:buNone/>
            </a:pPr>
            <a:endParaRPr lang="en-ZA" sz="1900" dirty="0">
              <a:latin typeface="Calibri" panose="020F0502020204030204" pitchFamily="34" charset="0"/>
              <a:cs typeface="Calibri" panose="020F0502020204030204" pitchFamily="34" charset="0"/>
            </a:endParaRPr>
          </a:p>
          <a:p>
            <a:pPr marL="82296" indent="0">
              <a:buNone/>
            </a:pPr>
            <a:r>
              <a:rPr lang="en-ZA" sz="1900" dirty="0">
                <a:latin typeface="Calibri" panose="020F0502020204030204" pitchFamily="34" charset="0"/>
                <a:cs typeface="Calibri" panose="020F0502020204030204" pitchFamily="34" charset="0"/>
              </a:rPr>
              <a:t>Feel free to contact us for further queries.</a:t>
            </a:r>
          </a:p>
          <a:p>
            <a:pPr marL="82296" indent="0">
              <a:buNone/>
            </a:pPr>
            <a:endParaRPr lang="en-ZA" sz="1900" dirty="0">
              <a:latin typeface="Calibri" panose="020F0502020204030204" pitchFamily="34" charset="0"/>
              <a:cs typeface="Calibri" panose="020F0502020204030204" pitchFamily="34" charset="0"/>
            </a:endParaRPr>
          </a:p>
          <a:p>
            <a:pPr marL="82296" indent="0">
              <a:buNone/>
            </a:pPr>
            <a:r>
              <a:rPr lang="en-ZA" sz="1900" dirty="0">
                <a:latin typeface="Calibri" panose="020F0502020204030204" pitchFamily="34" charset="0"/>
                <a:cs typeface="Calibri" panose="020F0502020204030204" pitchFamily="34" charset="0"/>
              </a:rPr>
              <a:t>CP du Toit (Pieter)			SCAN QR CODE TO VISIT US</a:t>
            </a:r>
          </a:p>
          <a:p>
            <a:pPr marL="82296" indent="0">
              <a:buNone/>
            </a:pPr>
            <a:r>
              <a:rPr lang="en-ZA" sz="1900" dirty="0" err="1">
                <a:latin typeface="Calibri" panose="020F0502020204030204" pitchFamily="34" charset="0"/>
                <a:cs typeface="Calibri" panose="020F0502020204030204" pitchFamily="34" charset="0"/>
              </a:rPr>
              <a:t>BComm</a:t>
            </a:r>
            <a:r>
              <a:rPr lang="en-ZA" sz="1900" dirty="0">
                <a:latin typeface="Calibri" panose="020F0502020204030204" pitchFamily="34" charset="0"/>
                <a:cs typeface="Calibri" panose="020F0502020204030204" pitchFamily="34" charset="0"/>
              </a:rPr>
              <a:t>. Fin. Acc.</a:t>
            </a:r>
          </a:p>
          <a:p>
            <a:pPr marL="82296" indent="0">
              <a:buNone/>
            </a:pPr>
            <a:r>
              <a:rPr lang="en-ZA" sz="1900" dirty="0" err="1">
                <a:latin typeface="Calibri" panose="020F0502020204030204" pitchFamily="34" charset="0"/>
                <a:cs typeface="Calibri" panose="020F0502020204030204" pitchFamily="34" charset="0"/>
              </a:rPr>
              <a:t>Bcomm</a:t>
            </a:r>
            <a:r>
              <a:rPr lang="en-ZA" sz="1900" dirty="0">
                <a:latin typeface="Calibri" panose="020F0502020204030204" pitchFamily="34" charset="0"/>
                <a:cs typeface="Calibri" panose="020F0502020204030204" pitchFamily="34" charset="0"/>
              </a:rPr>
              <a:t>. (HONS) Internal Audit </a:t>
            </a:r>
          </a:p>
          <a:p>
            <a:pPr marL="82296" indent="0">
              <a:buNone/>
            </a:pPr>
            <a:r>
              <a:rPr lang="en-ZA" sz="1900" dirty="0">
                <a:latin typeface="Calibri" panose="020F0502020204030204" pitchFamily="34" charset="0"/>
                <a:cs typeface="Calibri" panose="020F0502020204030204" pitchFamily="34" charset="0"/>
              </a:rPr>
              <a:t>079 847 1750</a:t>
            </a:r>
          </a:p>
          <a:p>
            <a:pPr marL="82296" indent="0">
              <a:buNone/>
            </a:pPr>
            <a:r>
              <a:rPr lang="en-ZA" sz="1900" dirty="0">
                <a:solidFill>
                  <a:schemeClr val="accent3">
                    <a:lumMod val="60000"/>
                    <a:lumOff val="4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cp@eecms.co.za</a:t>
            </a:r>
            <a:r>
              <a:rPr lang="en-ZA" sz="1900" dirty="0">
                <a:latin typeface="Calibri" panose="020F0502020204030204" pitchFamily="34" charset="0"/>
                <a:cs typeface="Calibri" panose="020F0502020204030204" pitchFamily="34" charset="0"/>
              </a:rPr>
              <a:t>  </a:t>
            </a:r>
          </a:p>
          <a:p>
            <a:pPr marL="82296" indent="0">
              <a:buNone/>
            </a:pPr>
            <a:r>
              <a:rPr lang="en-ZA" sz="1900" dirty="0">
                <a:solidFill>
                  <a:schemeClr val="accent3">
                    <a:lumMod val="60000"/>
                    <a:lumOff val="40000"/>
                  </a:scheme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www.eecms.co.za</a:t>
            </a:r>
            <a:r>
              <a:rPr lang="en-ZA" sz="1900" dirty="0">
                <a:solidFill>
                  <a:schemeClr val="accent3">
                    <a:lumMod val="60000"/>
                    <a:lumOff val="40000"/>
                  </a:schemeClr>
                </a:solidFill>
                <a:latin typeface="Calibri" panose="020F0502020204030204" pitchFamily="34" charset="0"/>
                <a:cs typeface="Calibri" panose="020F0502020204030204" pitchFamily="34" charset="0"/>
              </a:rPr>
              <a:t> </a:t>
            </a:r>
          </a:p>
          <a:p>
            <a:endParaRPr lang="en-ZA" dirty="0"/>
          </a:p>
        </p:txBody>
      </p:sp>
      <p:pic>
        <p:nvPicPr>
          <p:cNvPr id="4" name="Picture 3">
            <a:extLst>
              <a:ext uri="{FF2B5EF4-FFF2-40B4-BE49-F238E27FC236}">
                <a16:creationId xmlns:a16="http://schemas.microsoft.com/office/drawing/2014/main" id="{2E345ECC-1DEF-4EF4-B342-4B51BBC61FF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3645024"/>
            <a:ext cx="1457325" cy="1466850"/>
          </a:xfrm>
          <a:prstGeom prst="rect">
            <a:avLst/>
          </a:prstGeom>
          <a:noFill/>
          <a:ln>
            <a:noFill/>
          </a:ln>
        </p:spPr>
      </p:pic>
    </p:spTree>
    <p:extLst>
      <p:ext uri="{BB962C8B-B14F-4D97-AF65-F5344CB8AC3E}">
        <p14:creationId xmlns:p14="http://schemas.microsoft.com/office/powerpoint/2010/main" val="150238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fontScale="85000"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2100" b="1" kern="100" dirty="0">
                <a:effectLst/>
                <a:latin typeface="Calibri" panose="020F0502020204030204" pitchFamily="34" charset="0"/>
                <a:ea typeface="Times New Roman" panose="02020603050405020304" pitchFamily="18" charset="0"/>
              </a:rPr>
              <a:t>Insufficient recruitment opportunities</a:t>
            </a:r>
            <a:r>
              <a:rPr lang="en-ZA" sz="2100" b="1" kern="100" dirty="0">
                <a:latin typeface="Calibri" panose="020F0502020204030204" pitchFamily="34" charset="0"/>
                <a:ea typeface="Times New Roman" panose="02020603050405020304" pitchFamily="18" charset="0"/>
              </a:rPr>
              <a:t> (continued):</a:t>
            </a:r>
            <a:endParaRPr lang="en-ZA" sz="2100" b="1" kern="100" dirty="0">
              <a:effectLst/>
              <a:latin typeface="Calibri" panose="020F0502020204030204" pitchFamily="34" charset="0"/>
              <a:ea typeface="Times New Roman" panose="02020603050405020304" pitchFamily="18" charset="0"/>
            </a:endParaRPr>
          </a:p>
          <a:p>
            <a:pPr marL="0" lvl="0" indent="0">
              <a:buNone/>
              <a:tabLst>
                <a:tab pos="457200" algn="l"/>
              </a:tabLst>
            </a:pPr>
            <a:endParaRPr lang="en-ZA" sz="1800" b="1" kern="100" dirty="0">
              <a:latin typeface="Calibri" panose="020F0502020204030204" pitchFamily="34" charset="0"/>
              <a:ea typeface="Times New Roman" panose="02020603050405020304" pitchFamily="18" charset="0"/>
            </a:endParaRPr>
          </a:p>
          <a:p>
            <a:pPr marL="0" indent="0">
              <a:lnSpc>
                <a:spcPct val="90000"/>
              </a:lnSpc>
              <a:buNone/>
              <a:tabLst>
                <a:tab pos="457200" algn="l"/>
              </a:tabLst>
            </a:pPr>
            <a:r>
              <a:rPr lang="en-ZA" sz="1800" u="sng" kern="100" dirty="0">
                <a:latin typeface="Calibri" panose="020F0502020204030204" pitchFamily="34" charset="0"/>
                <a:cs typeface="Calibri" panose="020F0502020204030204" pitchFamily="34" charset="0"/>
              </a:rPr>
              <a:t>Application records:</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Records of all applications received for the relevant positions, including demographics (where voluntarily disclosed) and qualifications of applicants.</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Details about the selection process, including reasons for not hiring specific candidates.</a:t>
            </a:r>
          </a:p>
          <a:p>
            <a:pPr marL="0" lvl="0" indent="0">
              <a:buNone/>
              <a:tabLst>
                <a:tab pos="457200" algn="l"/>
              </a:tabLst>
            </a:pPr>
            <a:r>
              <a:rPr lang="en-ZA" sz="1800" u="sng" kern="100" dirty="0">
                <a:latin typeface="Calibri" panose="020F0502020204030204" pitchFamily="34" charset="0"/>
                <a:cs typeface="Calibri" panose="020F0502020204030204" pitchFamily="34" charset="0"/>
              </a:rPr>
              <a:t>Employment Equity Plan:</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A detailed EE Plan outlining the steps taken to attract and recruit individuals from designated groups.</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Evidence of periodic reviews and updates to the EE Plan to address changing circumstances and improve recruitment efforts.</a:t>
            </a:r>
          </a:p>
          <a:p>
            <a:pPr marL="0" lvl="0" indent="0">
              <a:lnSpc>
                <a:spcPct val="90000"/>
              </a:lnSpc>
              <a:buNone/>
              <a:tabLst>
                <a:tab pos="457200" algn="l"/>
              </a:tabLst>
            </a:pPr>
            <a:r>
              <a:rPr lang="en-ZA" sz="1800" u="sng" kern="100" dirty="0">
                <a:latin typeface="Calibri" panose="020F0502020204030204" pitchFamily="34" charset="0"/>
                <a:cs typeface="Calibri" panose="020F0502020204030204" pitchFamily="34" charset="0"/>
              </a:rPr>
              <a:t>Internal and external reports:</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Internal reports on recruitment activities and their outcomes, including any challenges encountered.</a:t>
            </a:r>
          </a:p>
          <a:p>
            <a:pPr marL="742950" lvl="1" indent="-285750">
              <a:buSzPts val="1000"/>
              <a:buFont typeface="Courier New" panose="02070309020205020404" pitchFamily="49" charset="0"/>
              <a:buChar char="o"/>
              <a:tabLst>
                <a:tab pos="914400" algn="l"/>
              </a:tabLst>
            </a:pPr>
            <a:r>
              <a:rPr lang="en-ZA" sz="1800" kern="100" dirty="0">
                <a:latin typeface="Calibri" panose="020F0502020204030204" pitchFamily="34" charset="0"/>
                <a:cs typeface="Times New Roman" panose="02020603050405020304" pitchFamily="18" charset="0"/>
              </a:rPr>
              <a:t>External labour market reports or studies showing the availability of candidates with the required skills and qualifications in the region or industry.</a:t>
            </a:r>
          </a:p>
          <a:p>
            <a:pPr marL="0" lvl="0" indent="0">
              <a:buNone/>
              <a:tabLst>
                <a:tab pos="457200" algn="l"/>
              </a:tabLst>
            </a:pPr>
            <a:endParaRPr lang="en-ZA" sz="1800" b="1" kern="100" dirty="0">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41442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1800" b="1" kern="100" dirty="0">
                <a:effectLst/>
                <a:latin typeface="Calibri" panose="020F0502020204030204" pitchFamily="34" charset="0"/>
                <a:ea typeface="Times New Roman" panose="02020603050405020304" pitchFamily="18" charset="0"/>
              </a:rPr>
              <a:t>Insufficient recruitment opportunities</a:t>
            </a:r>
            <a:r>
              <a:rPr lang="en-ZA" sz="1800" b="1" kern="100" dirty="0">
                <a:latin typeface="Calibri" panose="020F0502020204030204" pitchFamily="34" charset="0"/>
                <a:ea typeface="Times New Roman" panose="02020603050405020304" pitchFamily="18" charset="0"/>
              </a:rPr>
              <a:t> (continued):</a:t>
            </a:r>
            <a:endParaRPr lang="en-ZA" sz="1800" b="1" kern="100" dirty="0">
              <a:effectLst/>
              <a:latin typeface="Calibri" panose="020F0502020204030204" pitchFamily="34" charset="0"/>
              <a:ea typeface="Times New Roman" panose="02020603050405020304" pitchFamily="18" charset="0"/>
            </a:endParaRPr>
          </a:p>
          <a:p>
            <a:pPr marL="342900" lvl="0" indent="-342900">
              <a:buFont typeface="+mj-lt"/>
              <a:buAutoNum type="arabicPeriod"/>
              <a:tabLst>
                <a:tab pos="457200" algn="l"/>
              </a:tabLst>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90000"/>
              </a:lnSpc>
              <a:buNone/>
              <a:tabLst>
                <a:tab pos="457200" algn="l"/>
              </a:tabLst>
            </a:pPr>
            <a:r>
              <a:rPr lang="en-ZA" sz="1500" u="sng" kern="100" dirty="0">
                <a:latin typeface="Calibri" panose="020F0502020204030204" pitchFamily="34" charset="0"/>
                <a:cs typeface="Calibri" panose="020F0502020204030204" pitchFamily="34" charset="0"/>
              </a:rPr>
              <a:t>Training and development programmes: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any training and development programmes implemented to upskill existing employees from designated groups to fill targeted positions, especially where under-represented.</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partnerships with educational institutions or training providers to develop a pipeline of qualified candidates.</a:t>
            </a:r>
          </a:p>
          <a:p>
            <a:pPr marL="0" lvl="0" indent="0">
              <a:lnSpc>
                <a:spcPct val="70000"/>
              </a:lnSpc>
              <a:buNone/>
              <a:tabLst>
                <a:tab pos="457200" algn="l"/>
              </a:tabLst>
            </a:pPr>
            <a:endParaRPr lang="en-ZA" sz="1500" u="sng" kern="100" dirty="0">
              <a:latin typeface="Calibri" panose="020F0502020204030204" pitchFamily="34"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Correspondence with professional bodies: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Correspondence with professional bodies or associations regarding efforts to identify potential candidates from designated groups.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Information on networking and collaboration with these bodies to improve recruitment opportunities.</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lvl="0" indent="0">
              <a:buNone/>
              <a:tabLst>
                <a:tab pos="457200" algn="l"/>
              </a:tabLst>
            </a:pPr>
            <a:endParaRPr lang="en-ZA" sz="1800" b="1" kern="100" dirty="0">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61497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40044-C7A9-4967-52BA-2327C0C7AB9B}"/>
              </a:ext>
            </a:extLst>
          </p:cNvPr>
          <p:cNvSpPr>
            <a:spLocks noGrp="1"/>
          </p:cNvSpPr>
          <p:nvPr>
            <p:ph type="title"/>
          </p:nvPr>
        </p:nvSpPr>
        <p:spPr/>
        <p:txBody>
          <a:bodyPr>
            <a:normAutofit fontScale="90000"/>
          </a:bodyPr>
          <a:lstStyle/>
          <a:p>
            <a:pPr algn="ctr"/>
            <a:r>
              <a:rPr lang="en-ZA" sz="44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dirty="0"/>
          </a:p>
        </p:txBody>
      </p:sp>
      <p:sp>
        <p:nvSpPr>
          <p:cNvPr id="3" name="Content Placeholder 2">
            <a:extLst>
              <a:ext uri="{FF2B5EF4-FFF2-40B4-BE49-F238E27FC236}">
                <a16:creationId xmlns:a16="http://schemas.microsoft.com/office/drawing/2014/main" id="{E1EC6665-0B2B-8101-0BE6-C2764C367AB0}"/>
              </a:ext>
            </a:extLst>
          </p:cNvPr>
          <p:cNvSpPr>
            <a:spLocks noGrp="1"/>
          </p:cNvSpPr>
          <p:nvPr>
            <p:ph idx="1"/>
          </p:nvPr>
        </p:nvSpPr>
        <p:spPr/>
        <p:txBody>
          <a:bodyPr/>
          <a:lstStyle/>
          <a:p>
            <a:pPr marL="0" indent="0">
              <a:lnSpc>
                <a:spcPct val="70000"/>
              </a:lnSpc>
              <a:buNone/>
              <a:tabLst>
                <a:tab pos="457200" algn="l"/>
              </a:tabLst>
            </a:pPr>
            <a:endParaRPr lang="en-ZA" sz="1600" b="1" kern="100" dirty="0">
              <a:effectLst/>
              <a:latin typeface="Calibri" panose="020F0502020204030204" pitchFamily="34" charset="0"/>
              <a:ea typeface="Times New Roman" panose="02020603050405020304" pitchFamily="18" charset="0"/>
            </a:endParaRPr>
          </a:p>
          <a:p>
            <a:pPr marL="0" indent="0">
              <a:lnSpc>
                <a:spcPct val="70000"/>
              </a:lnSpc>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indent="0">
              <a:lnSpc>
                <a:spcPct val="70000"/>
              </a:lnSpc>
              <a:buNone/>
              <a:tabLst>
                <a:tab pos="457200" algn="l"/>
              </a:tabLst>
            </a:pPr>
            <a:r>
              <a:rPr lang="en-ZA" sz="1800" b="1" kern="100" dirty="0">
                <a:effectLst/>
                <a:latin typeface="Calibri" panose="020F0502020204030204" pitchFamily="34" charset="0"/>
                <a:ea typeface="Times New Roman" panose="02020603050405020304" pitchFamily="18" charset="0"/>
              </a:rPr>
              <a:t>Insufficient recruitment opportunities</a:t>
            </a:r>
            <a:r>
              <a:rPr lang="en-ZA" sz="1800" b="1" kern="100" dirty="0">
                <a:latin typeface="Calibri" panose="020F0502020204030204" pitchFamily="34" charset="0"/>
                <a:ea typeface="Times New Roman" panose="02020603050405020304" pitchFamily="18" charset="0"/>
              </a:rPr>
              <a:t> (continued):</a:t>
            </a:r>
            <a:endParaRPr lang="en-ZA" sz="1800" b="1" kern="100" dirty="0">
              <a:effectLst/>
              <a:latin typeface="Calibri" panose="020F0502020204030204" pitchFamily="34" charset="0"/>
              <a:ea typeface="Times New Roman" panose="02020603050405020304" pitchFamily="18" charset="0"/>
            </a:endParaRPr>
          </a:p>
          <a:p>
            <a:pPr marL="0" lvl="0" indent="0">
              <a:lnSpc>
                <a:spcPct val="70000"/>
              </a:lnSpc>
              <a:buNone/>
              <a:tabLst>
                <a:tab pos="457200" algn="l"/>
              </a:tabLst>
            </a:pPr>
            <a:endParaRPr lang="en-ZA" sz="1600" u="sng" kern="100" dirty="0">
              <a:latin typeface="Calibri" panose="020F0502020204030204" pitchFamily="34"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Feedback from interview panels: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feedback from interview panels on the suitability of candidates interviewed, including notes on why specific candidates were not selected.</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Proof of compliance with legal and ethical standards: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showing that the recruitment process adhered to all relevant legal and ethical standards, ensuring fairness and non-discrimination.</a:t>
            </a:r>
          </a:p>
          <a:p>
            <a:endParaRPr lang="en-ZA" dirty="0"/>
          </a:p>
        </p:txBody>
      </p:sp>
    </p:spTree>
    <p:extLst>
      <p:ext uri="{BB962C8B-B14F-4D97-AF65-F5344CB8AC3E}">
        <p14:creationId xmlns:p14="http://schemas.microsoft.com/office/powerpoint/2010/main" val="1369231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1800" b="1" kern="100" dirty="0">
                <a:effectLst/>
                <a:latin typeface="Calibri" panose="020F0502020204030204" pitchFamily="34" charset="0"/>
                <a:ea typeface="Times New Roman" panose="02020603050405020304" pitchFamily="18" charset="0"/>
              </a:rPr>
              <a:t>Insufficient promotion opportunities:</a:t>
            </a:r>
          </a:p>
          <a:p>
            <a:pPr marL="342900" lvl="0" indent="-342900">
              <a:buFont typeface="+mj-lt"/>
              <a:buAutoNum type="arabicPeriod"/>
              <a:tabLst>
                <a:tab pos="457200" algn="l"/>
              </a:tabLst>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Organisational structure and hierarchy:</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the organisation's structure, including organisational charts showing the limited number of higher-level positions available for promotion.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Information on the hierarchy and the distribution of roles within the organisation.</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Promotion records: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Detailed records of promotions that have taken place, including the demographics of employees promoted and the criteria used for their selection.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showing the frequency and timing of promotions within the organisation.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Deviation forms completed by HR or applicable Recruitment Officer.</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Employee turnover rates: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Data on employee turnover rates, indicating the stability of the workforce and the limited availability of positions for promotion.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Analysis of turnover trends and their impact on promotion opportunities</a:t>
            </a:r>
          </a:p>
        </p:txBody>
      </p:sp>
    </p:spTree>
    <p:extLst>
      <p:ext uri="{BB962C8B-B14F-4D97-AF65-F5344CB8AC3E}">
        <p14:creationId xmlns:p14="http://schemas.microsoft.com/office/powerpoint/2010/main" val="2450716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fontScale="92500"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1900" b="1" kern="100" dirty="0">
                <a:effectLst/>
                <a:latin typeface="Calibri" panose="020F0502020204030204" pitchFamily="34" charset="0"/>
                <a:ea typeface="Times New Roman" panose="02020603050405020304" pitchFamily="18" charset="0"/>
              </a:rPr>
              <a:t>Insufficient promotion opportunities </a:t>
            </a:r>
            <a:r>
              <a:rPr lang="en-ZA" sz="1900" b="1" kern="100" dirty="0">
                <a:latin typeface="Calibri" panose="020F0502020204030204" pitchFamily="34" charset="0"/>
                <a:ea typeface="Times New Roman" panose="02020603050405020304" pitchFamily="18" charset="0"/>
              </a:rPr>
              <a:t>(continued):</a:t>
            </a:r>
            <a:endParaRPr lang="en-ZA" sz="1900" b="1" kern="100" dirty="0">
              <a:effectLst/>
              <a:latin typeface="Calibri" panose="020F0502020204030204" pitchFamily="34" charset="0"/>
              <a:ea typeface="Times New Roman" panose="02020603050405020304" pitchFamily="18" charset="0"/>
            </a:endParaRPr>
          </a:p>
          <a:p>
            <a:pPr marL="342900" lvl="0" indent="-342900">
              <a:buFont typeface="+mj-lt"/>
              <a:buAutoNum type="arabicPeriod"/>
              <a:tabLst>
                <a:tab pos="457200" algn="l"/>
              </a:tabLst>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Succession planning documentation:</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Succession plans that outline the process for identifying and developing internal candidates for promotion.</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Evidence of efforts to prepare employees from designated groups for future promotional opportunities, even if such opportunities have not yet materialised.</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Performance appraisal and development records: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Records of performance appraisals and development plans for employees, showing efforts to identify and support potential candidates for promotion.</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Documentation of training and development programmes aimed at preparing employees for higher-level positions, especially for under-represented groups.</a:t>
            </a:r>
          </a:p>
          <a:p>
            <a:pPr marL="742950" lvl="1" indent="-285750">
              <a:lnSpc>
                <a:spcPct val="70000"/>
              </a:lnSpc>
              <a:buSzPts val="1000"/>
              <a:buFont typeface="Courier New" panose="02070309020205020404" pitchFamily="49" charset="0"/>
              <a:buChar char="o"/>
              <a:tabLst>
                <a:tab pos="914400" algn="l"/>
              </a:tabLst>
            </a:pPr>
            <a:endParaRPr lang="en-ZA" sz="16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600" u="sng" kern="100" dirty="0">
                <a:latin typeface="Calibri" panose="020F0502020204030204" pitchFamily="34" charset="0"/>
                <a:cs typeface="Calibri" panose="020F0502020204030204" pitchFamily="34" charset="0"/>
              </a:rPr>
              <a:t>Job role requirements:</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Detailed job descriptions and requirements for higher-level positions, demonstrating the specific qualifications and experience needed.</a:t>
            </a:r>
          </a:p>
          <a:p>
            <a:pPr marL="742950" lvl="1" indent="-285750">
              <a:lnSpc>
                <a:spcPct val="90000"/>
              </a:lnSpc>
              <a:buSzPts val="1000"/>
              <a:buFont typeface="Courier New" panose="02070309020205020404" pitchFamily="49" charset="0"/>
              <a:buChar char="o"/>
              <a:tabLst>
                <a:tab pos="914400" algn="l"/>
              </a:tabLst>
            </a:pPr>
            <a:r>
              <a:rPr lang="en-ZA" sz="1600" kern="100" dirty="0">
                <a:latin typeface="Calibri" panose="020F0502020204030204" pitchFamily="34" charset="0"/>
                <a:cs typeface="Times New Roman" panose="02020603050405020304" pitchFamily="18" charset="0"/>
              </a:rPr>
              <a:t>Evidence that no internal candidates met these stringent requirements during the period in question.</a:t>
            </a:r>
          </a:p>
        </p:txBody>
      </p:sp>
    </p:spTree>
    <p:extLst>
      <p:ext uri="{BB962C8B-B14F-4D97-AF65-F5344CB8AC3E}">
        <p14:creationId xmlns:p14="http://schemas.microsoft.com/office/powerpoint/2010/main" val="2846638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A150-7F92-A7BC-0859-B46BBE33AB29}"/>
              </a:ext>
            </a:extLst>
          </p:cNvPr>
          <p:cNvSpPr>
            <a:spLocks noGrp="1"/>
          </p:cNvSpPr>
          <p:nvPr>
            <p:ph type="title"/>
          </p:nvPr>
        </p:nvSpPr>
        <p:spPr/>
        <p:txBody>
          <a:bodyPr>
            <a:noAutofit/>
          </a:bodyPr>
          <a:lstStyle/>
          <a:p>
            <a:pPr algn="ctr"/>
            <a:r>
              <a:rPr lang="en-ZA" sz="3600" dirty="0">
                <a:solidFill>
                  <a:schemeClr val="accent6">
                    <a:lumMod val="75000"/>
                  </a:schemeClr>
                </a:solidFill>
                <a:latin typeface="Calibri" panose="020F0502020204030204" pitchFamily="34" charset="0"/>
                <a:cs typeface="Calibri" panose="020F0502020204030204" pitchFamily="34" charset="0"/>
              </a:rPr>
              <a:t>Examples: Evidence supporting justifiable reasons</a:t>
            </a:r>
            <a:endParaRPr lang="en-ZA" sz="3600" dirty="0"/>
          </a:p>
        </p:txBody>
      </p:sp>
      <p:sp>
        <p:nvSpPr>
          <p:cNvPr id="3" name="Content Placeholder 2">
            <a:extLst>
              <a:ext uri="{FF2B5EF4-FFF2-40B4-BE49-F238E27FC236}">
                <a16:creationId xmlns:a16="http://schemas.microsoft.com/office/drawing/2014/main" id="{38C9BE64-BBB0-0F2F-390B-A95EB47F994B}"/>
              </a:ext>
            </a:extLst>
          </p:cNvPr>
          <p:cNvSpPr>
            <a:spLocks noGrp="1"/>
          </p:cNvSpPr>
          <p:nvPr>
            <p:ph idx="1"/>
          </p:nvPr>
        </p:nvSpPr>
        <p:spPr/>
        <p:txBody>
          <a:bodyPr>
            <a:normAutofit lnSpcReduction="10000"/>
          </a:bodyPr>
          <a:lstStyle/>
          <a:p>
            <a:pPr marL="0" lvl="0" indent="0">
              <a:buNone/>
              <a:tabLst>
                <a:tab pos="457200" algn="l"/>
              </a:tabLst>
            </a:pPr>
            <a:endParaRPr lang="en-ZA" sz="1800" b="1" kern="100" dirty="0">
              <a:effectLst/>
              <a:latin typeface="Calibri" panose="020F0502020204030204" pitchFamily="34" charset="0"/>
              <a:ea typeface="Times New Roman" panose="02020603050405020304" pitchFamily="18" charset="0"/>
            </a:endParaRPr>
          </a:p>
          <a:p>
            <a:pPr marL="0" lvl="0" indent="0">
              <a:buNone/>
              <a:tabLst>
                <a:tab pos="457200" algn="l"/>
              </a:tabLst>
            </a:pPr>
            <a:r>
              <a:rPr lang="en-ZA" sz="1800" b="1" kern="100" dirty="0">
                <a:effectLst/>
                <a:latin typeface="Calibri" panose="020F0502020204030204" pitchFamily="34" charset="0"/>
                <a:ea typeface="Times New Roman" panose="02020603050405020304" pitchFamily="18" charset="0"/>
              </a:rPr>
              <a:t>Insufficient promotion opportunities </a:t>
            </a:r>
            <a:r>
              <a:rPr lang="en-ZA" sz="1800" b="1" kern="100" dirty="0">
                <a:latin typeface="Calibri" panose="020F0502020204030204" pitchFamily="34" charset="0"/>
                <a:ea typeface="Times New Roman" panose="02020603050405020304" pitchFamily="18" charset="0"/>
              </a:rPr>
              <a:t>(continued):</a:t>
            </a:r>
            <a:endParaRPr lang="en-ZA" sz="1800" b="1" kern="100" dirty="0">
              <a:effectLst/>
              <a:latin typeface="Calibri" panose="020F0502020204030204" pitchFamily="34" charset="0"/>
              <a:ea typeface="Times New Roman" panose="02020603050405020304" pitchFamily="18" charset="0"/>
            </a:endParaRPr>
          </a:p>
          <a:p>
            <a:pPr marL="342900" lvl="0" indent="-342900">
              <a:buFont typeface="+mj-lt"/>
              <a:buAutoNum type="arabicPeriod"/>
              <a:tabLst>
                <a:tab pos="457200" algn="l"/>
              </a:tabLst>
            </a:pPr>
            <a:endParaRPr lang="en-ZA" sz="1100" kern="1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Internal and external recruitment efforts: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internal job postings and efforts to encourage internal applications for higher-level positions, especially for under-represented groups.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external recruitment efforts if suitable internal candidates were not available, including job advertisements and outreach activities.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EE Plan and review documentation:</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The organisation's EE Plan, including strategies for achieving EE targets through promotions.</a:t>
            </a:r>
          </a:p>
          <a:p>
            <a:pPr marL="742950" lvl="1" indent="-285750">
              <a:lnSpc>
                <a:spcPct val="8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Records of periodic reviews and updates to the EE Plan, with an emphasis on addressing promotion opportunities.</a:t>
            </a:r>
          </a:p>
          <a:p>
            <a:pPr marL="742950" lvl="1" indent="-285750">
              <a:lnSpc>
                <a:spcPct val="70000"/>
              </a:lnSpc>
              <a:buSzPts val="1000"/>
              <a:buFont typeface="Courier New" panose="02070309020205020404" pitchFamily="49" charset="0"/>
              <a:buChar char="o"/>
              <a:tabLst>
                <a:tab pos="914400" algn="l"/>
              </a:tabLst>
            </a:pPr>
            <a:endParaRPr lang="en-ZA" sz="1500" kern="100" dirty="0">
              <a:latin typeface="Calibri" panose="020F0502020204030204" pitchFamily="34" charset="0"/>
              <a:cs typeface="Times New Roman" panose="02020603050405020304" pitchFamily="18" charset="0"/>
            </a:endParaRPr>
          </a:p>
          <a:p>
            <a:pPr marL="0" lvl="0" indent="0">
              <a:lnSpc>
                <a:spcPct val="70000"/>
              </a:lnSpc>
              <a:buNone/>
              <a:tabLst>
                <a:tab pos="457200" algn="l"/>
              </a:tabLst>
            </a:pPr>
            <a:r>
              <a:rPr lang="en-ZA" sz="1500" u="sng" kern="100" dirty="0">
                <a:latin typeface="Calibri" panose="020F0502020204030204" pitchFamily="34" charset="0"/>
                <a:cs typeface="Calibri" panose="020F0502020204030204" pitchFamily="34" charset="0"/>
              </a:rPr>
              <a:t>Training and development investments: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Documentation of investments in training and development programmes to build a pipeline of promotable employees from designated groups.</a:t>
            </a:r>
          </a:p>
          <a:p>
            <a:pPr marL="742950" lvl="1" indent="-285750">
              <a:lnSpc>
                <a:spcPct val="90000"/>
              </a:lnSpc>
              <a:buSzPts val="1000"/>
              <a:buFont typeface="Courier New" panose="02070309020205020404" pitchFamily="49" charset="0"/>
              <a:buChar char="o"/>
              <a:tabLst>
                <a:tab pos="914400" algn="l"/>
              </a:tabLst>
            </a:pPr>
            <a:r>
              <a:rPr lang="en-ZA" sz="1500" kern="100" dirty="0">
                <a:latin typeface="Calibri" panose="020F0502020204030204" pitchFamily="34" charset="0"/>
                <a:cs typeface="Times New Roman" panose="02020603050405020304" pitchFamily="18" charset="0"/>
              </a:rPr>
              <a:t>Evidence of partnerships with educational institutions or professional bodies to enhance employees' skills and qualifications.</a:t>
            </a:r>
          </a:p>
        </p:txBody>
      </p:sp>
    </p:spTree>
    <p:extLst>
      <p:ext uri="{BB962C8B-B14F-4D97-AF65-F5344CB8AC3E}">
        <p14:creationId xmlns:p14="http://schemas.microsoft.com/office/powerpoint/2010/main" val="4237061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91B2934EF57B4CBDFE2E604A209652" ma:contentTypeVersion="2" ma:contentTypeDescription="Create a new document." ma:contentTypeScope="" ma:versionID="c699025797f340980a6b3496f586b4ef">
  <xsd:schema xmlns:xsd="http://www.w3.org/2001/XMLSchema" xmlns:xs="http://www.w3.org/2001/XMLSchema" xmlns:p="http://schemas.microsoft.com/office/2006/metadata/properties" xmlns:ns2="0f5d07d4-e5b8-40da-9604-2181e642f1c3" targetNamespace="http://schemas.microsoft.com/office/2006/metadata/properties" ma:root="true" ma:fieldsID="935587b36597f5766f91d90371e55486" ns2:_="">
    <xsd:import namespace="0f5d07d4-e5b8-40da-9604-2181e642f1c3"/>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5d07d4-e5b8-40da-9604-2181e642f1c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92E645-EEDA-4838-B657-E63849A1DAE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9A1ABCC-FD27-433E-9A8B-B22AC3A235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5d07d4-e5b8-40da-9604-2181e642f1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79F262-1670-4EBD-85D5-4998A53370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Solstice</Template>
  <TotalTime>3549</TotalTime>
  <Words>3904</Words>
  <Application>Microsoft Office PowerPoint</Application>
  <PresentationFormat>On-screen Show (4:3)</PresentationFormat>
  <Paragraphs>446</Paragraphs>
  <Slides>33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Aptos</vt:lpstr>
      <vt:lpstr>Calibri</vt:lpstr>
      <vt:lpstr>Courier New</vt:lpstr>
      <vt:lpstr>Gill Sans MT</vt:lpstr>
      <vt:lpstr>Verdana</vt:lpstr>
      <vt:lpstr>Wingdings 2</vt:lpstr>
      <vt:lpstr>Solstice</vt:lpstr>
      <vt:lpstr>Employment Equity</vt:lpstr>
      <vt:lpstr>Justifiable Reasons for Deviations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Examples: Evidence supporting justifiable reasons</vt:lpstr>
      <vt:lpstr>EE Portal – Practical Session</vt:lpstr>
      <vt:lpstr>THE END</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Employment Equity</dc:title>
  <dc:creator>Admin</dc:creator>
  <cp:lastModifiedBy>Pieter du Toit - EECMS</cp:lastModifiedBy>
  <cp:revision>233</cp:revision>
  <cp:lastPrinted>2013-08-28T09:45:34Z</cp:lastPrinted>
  <dcterms:created xsi:type="dcterms:W3CDTF">2013-02-27T04:52:20Z</dcterms:created>
  <dcterms:modified xsi:type="dcterms:W3CDTF">2026-07-28T09:56:15Z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0x0101009A91B2934EF57B4CBDFE2E604A209652</vt:lpwstr>
  </property>
</Properties>
</file>