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1"/>
  </p:notesMasterIdLst>
  <p:handoutMasterIdLst>
    <p:handoutMasterId r:id="rId42"/>
  </p:handoutMasterIdLst>
  <p:sldIdLst>
    <p:sldId id="256" r:id="rId2"/>
    <p:sldId id="502" r:id="rId3"/>
    <p:sldId id="436" r:id="rId4"/>
    <p:sldId id="381" r:id="rId5"/>
    <p:sldId id="382" r:id="rId6"/>
    <p:sldId id="437" r:id="rId7"/>
    <p:sldId id="426" r:id="rId8"/>
    <p:sldId id="384" r:id="rId9"/>
    <p:sldId id="383" r:id="rId10"/>
    <p:sldId id="438" r:id="rId11"/>
    <p:sldId id="388" r:id="rId12"/>
    <p:sldId id="439" r:id="rId13"/>
    <p:sldId id="442" r:id="rId14"/>
    <p:sldId id="491" r:id="rId15"/>
    <p:sldId id="328" r:id="rId16"/>
    <p:sldId id="332" r:id="rId17"/>
    <p:sldId id="492" r:id="rId18"/>
    <p:sldId id="493" r:id="rId19"/>
    <p:sldId id="494" r:id="rId20"/>
    <p:sldId id="498" r:id="rId21"/>
    <p:sldId id="333" r:id="rId22"/>
    <p:sldId id="495" r:id="rId23"/>
    <p:sldId id="334" r:id="rId24"/>
    <p:sldId id="496" r:id="rId25"/>
    <p:sldId id="497" r:id="rId26"/>
    <p:sldId id="500" r:id="rId27"/>
    <p:sldId id="499" r:id="rId28"/>
    <p:sldId id="488" r:id="rId29"/>
    <p:sldId id="362" r:id="rId30"/>
    <p:sldId id="474" r:id="rId31"/>
    <p:sldId id="483" r:id="rId32"/>
    <p:sldId id="484" r:id="rId33"/>
    <p:sldId id="485" r:id="rId34"/>
    <p:sldId id="486" r:id="rId35"/>
    <p:sldId id="487" r:id="rId36"/>
    <p:sldId id="501" r:id="rId37"/>
    <p:sldId id="435" r:id="rId38"/>
    <p:sldId id="421" r:id="rId39"/>
    <p:sldId id="422" r:id="rId4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5" userDrawn="1">
          <p15:clr>
            <a:srgbClr val="A4A3A4"/>
          </p15:clr>
        </p15:guide>
        <p15:guide id="2" pos="2181" userDrawn="1">
          <p15:clr>
            <a:srgbClr val="A4A3A4"/>
          </p15:clr>
        </p15:guide>
        <p15:guide id="3" orient="horz" pos="3133" userDrawn="1">
          <p15:clr>
            <a:srgbClr val="A4A3A4"/>
          </p15:clr>
        </p15:guide>
        <p15:guide id="4" pos="2160" userDrawn="1">
          <p15:clr>
            <a:srgbClr val="A4A3A4"/>
          </p15:clr>
        </p15:guide>
        <p15:guide id="5" orient="horz" pos="2978">
          <p15:clr>
            <a:srgbClr val="A4A3A4"/>
          </p15:clr>
        </p15:guide>
        <p15:guide id="6" orient="horz" pos="2957">
          <p15:clr>
            <a:srgbClr val="A4A3A4"/>
          </p15:clr>
        </p15:guide>
        <p15:guide id="7" pos="2259">
          <p15:clr>
            <a:srgbClr val="A4A3A4"/>
          </p15:clr>
        </p15:guide>
        <p15:guide id="8"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94249" autoAdjust="0"/>
  </p:normalViewPr>
  <p:slideViewPr>
    <p:cSldViewPr>
      <p:cViewPr varScale="1">
        <p:scale>
          <a:sx n="104" d="100"/>
          <a:sy n="104" d="100"/>
        </p:scale>
        <p:origin x="177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346"/>
    </p:cViewPr>
  </p:sorterViewPr>
  <p:notesViewPr>
    <p:cSldViewPr>
      <p:cViewPr varScale="1">
        <p:scale>
          <a:sx n="55" d="100"/>
          <a:sy n="55" d="100"/>
        </p:scale>
        <p:origin x="-2856" y="-102"/>
      </p:cViewPr>
      <p:guideLst>
        <p:guide orient="horz" pos="3155"/>
        <p:guide pos="2181"/>
        <p:guide orient="horz" pos="3133"/>
        <p:guide pos="2160"/>
        <p:guide orient="horz" pos="2978"/>
        <p:guide orient="horz" pos="2957"/>
        <p:guide pos="2259"/>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9"/>
            <a:ext cx="3077739" cy="469422"/>
          </a:xfrm>
          <a:prstGeom prst="rect">
            <a:avLst/>
          </a:prstGeom>
        </p:spPr>
        <p:txBody>
          <a:bodyPr vert="horz" lIns="95560" tIns="47780" rIns="95560" bIns="47780" rtlCol="0"/>
          <a:lstStyle>
            <a:lvl1pPr algn="l">
              <a:defRPr sz="1300"/>
            </a:lvl1pPr>
          </a:lstStyle>
          <a:p>
            <a:endParaRPr lang="en-ZA" dirty="0"/>
          </a:p>
        </p:txBody>
      </p:sp>
      <p:sp>
        <p:nvSpPr>
          <p:cNvPr id="3" name="Date Placeholder 2"/>
          <p:cNvSpPr>
            <a:spLocks noGrp="1"/>
          </p:cNvSpPr>
          <p:nvPr>
            <p:ph type="dt" sz="quarter" idx="1"/>
          </p:nvPr>
        </p:nvSpPr>
        <p:spPr>
          <a:xfrm>
            <a:off x="4023093" y="9"/>
            <a:ext cx="3077739" cy="469422"/>
          </a:xfrm>
          <a:prstGeom prst="rect">
            <a:avLst/>
          </a:prstGeom>
        </p:spPr>
        <p:txBody>
          <a:bodyPr vert="horz" lIns="95560" tIns="47780" rIns="95560" bIns="47780" rtlCol="0"/>
          <a:lstStyle>
            <a:lvl1pPr algn="r">
              <a:defRPr sz="1300"/>
            </a:lvl1pPr>
          </a:lstStyle>
          <a:p>
            <a:fld id="{F4687E51-47DF-4F87-AE0B-565EFB30DD29}" type="datetimeFigureOut">
              <a:rPr lang="en-ZA" smtClean="0"/>
              <a:pPr/>
              <a:t>27/06/2025</a:t>
            </a:fld>
            <a:endParaRPr lang="en-ZA" dirty="0"/>
          </a:p>
        </p:txBody>
      </p:sp>
      <p:sp>
        <p:nvSpPr>
          <p:cNvPr id="4" name="Footer Placeholder 3"/>
          <p:cNvSpPr>
            <a:spLocks noGrp="1"/>
          </p:cNvSpPr>
          <p:nvPr>
            <p:ph type="ftr" sz="quarter" idx="2"/>
          </p:nvPr>
        </p:nvSpPr>
        <p:spPr>
          <a:xfrm>
            <a:off x="1" y="8917430"/>
            <a:ext cx="3077739" cy="469422"/>
          </a:xfrm>
          <a:prstGeom prst="rect">
            <a:avLst/>
          </a:prstGeom>
        </p:spPr>
        <p:txBody>
          <a:bodyPr vert="horz" lIns="95560" tIns="47780" rIns="95560" bIns="47780" rtlCol="0" anchor="b"/>
          <a:lstStyle>
            <a:lvl1pPr algn="l">
              <a:defRPr sz="1300"/>
            </a:lvl1pPr>
          </a:lstStyle>
          <a:p>
            <a:endParaRPr lang="en-ZA" dirty="0"/>
          </a:p>
        </p:txBody>
      </p:sp>
      <p:sp>
        <p:nvSpPr>
          <p:cNvPr id="5" name="Slide Number Placeholder 4"/>
          <p:cNvSpPr>
            <a:spLocks noGrp="1"/>
          </p:cNvSpPr>
          <p:nvPr>
            <p:ph type="sldNum" sz="quarter" idx="3"/>
          </p:nvPr>
        </p:nvSpPr>
        <p:spPr>
          <a:xfrm>
            <a:off x="4023093" y="8917430"/>
            <a:ext cx="3077739" cy="469422"/>
          </a:xfrm>
          <a:prstGeom prst="rect">
            <a:avLst/>
          </a:prstGeom>
        </p:spPr>
        <p:txBody>
          <a:bodyPr vert="horz" lIns="95560" tIns="47780" rIns="95560" bIns="47780" rtlCol="0" anchor="b"/>
          <a:lstStyle>
            <a:lvl1pPr algn="r">
              <a:defRPr sz="1300"/>
            </a:lvl1pPr>
          </a:lstStyle>
          <a:p>
            <a:fld id="{457831BA-FCF5-4E59-8254-52BE4E64AF15}" type="slidenum">
              <a:rPr lang="en-ZA" smtClean="0"/>
              <a:pPr/>
              <a:t>‹#›</a:t>
            </a:fld>
            <a:endParaRPr lang="en-ZA" dirty="0"/>
          </a:p>
        </p:txBody>
      </p:sp>
    </p:spTree>
    <p:extLst>
      <p:ext uri="{BB962C8B-B14F-4D97-AF65-F5344CB8AC3E}">
        <p14:creationId xmlns:p14="http://schemas.microsoft.com/office/powerpoint/2010/main" val="3150210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9"/>
            <a:ext cx="3077739" cy="469422"/>
          </a:xfrm>
          <a:prstGeom prst="rect">
            <a:avLst/>
          </a:prstGeom>
        </p:spPr>
        <p:txBody>
          <a:bodyPr vert="horz" lIns="95560" tIns="47780" rIns="95560" bIns="47780" rtlCol="0"/>
          <a:lstStyle>
            <a:lvl1pPr algn="l">
              <a:defRPr sz="1300"/>
            </a:lvl1pPr>
          </a:lstStyle>
          <a:p>
            <a:endParaRPr lang="en-ZA"/>
          </a:p>
        </p:txBody>
      </p:sp>
      <p:sp>
        <p:nvSpPr>
          <p:cNvPr id="3" name="Date Placeholder 2"/>
          <p:cNvSpPr>
            <a:spLocks noGrp="1"/>
          </p:cNvSpPr>
          <p:nvPr>
            <p:ph type="dt" idx="1"/>
          </p:nvPr>
        </p:nvSpPr>
        <p:spPr>
          <a:xfrm>
            <a:off x="4023093" y="9"/>
            <a:ext cx="3077739" cy="469422"/>
          </a:xfrm>
          <a:prstGeom prst="rect">
            <a:avLst/>
          </a:prstGeom>
        </p:spPr>
        <p:txBody>
          <a:bodyPr vert="horz" lIns="95560" tIns="47780" rIns="95560" bIns="47780" rtlCol="0"/>
          <a:lstStyle>
            <a:lvl1pPr algn="r">
              <a:defRPr sz="1300"/>
            </a:lvl1pPr>
          </a:lstStyle>
          <a:p>
            <a:fld id="{00CF829B-7A14-4962-B450-7AC626E1161A}" type="datetimeFigureOut">
              <a:rPr lang="en-US" smtClean="0"/>
              <a:pPr/>
              <a:t>6/27/2025</a:t>
            </a:fld>
            <a:endParaRPr lang="en-ZA"/>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5560" tIns="47780" rIns="95560" bIns="47780" rtlCol="0" anchor="ctr"/>
          <a:lstStyle/>
          <a:p>
            <a:endParaRPr lang="en-ZA"/>
          </a:p>
        </p:txBody>
      </p:sp>
      <p:sp>
        <p:nvSpPr>
          <p:cNvPr id="5" name="Notes Placeholder 4"/>
          <p:cNvSpPr>
            <a:spLocks noGrp="1"/>
          </p:cNvSpPr>
          <p:nvPr>
            <p:ph type="body" sz="quarter" idx="3"/>
          </p:nvPr>
        </p:nvSpPr>
        <p:spPr>
          <a:xfrm>
            <a:off x="710248" y="4459535"/>
            <a:ext cx="5681980" cy="4224813"/>
          </a:xfrm>
          <a:prstGeom prst="rect">
            <a:avLst/>
          </a:prstGeom>
        </p:spPr>
        <p:txBody>
          <a:bodyPr vert="horz" lIns="95560" tIns="47780" rIns="95560" bIns="477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8917430"/>
            <a:ext cx="3077739" cy="469422"/>
          </a:xfrm>
          <a:prstGeom prst="rect">
            <a:avLst/>
          </a:prstGeom>
        </p:spPr>
        <p:txBody>
          <a:bodyPr vert="horz" lIns="95560" tIns="47780" rIns="95560" bIns="47780" rtlCol="0" anchor="b"/>
          <a:lstStyle>
            <a:lvl1pPr algn="l">
              <a:defRPr sz="1300"/>
            </a:lvl1pPr>
          </a:lstStyle>
          <a:p>
            <a:endParaRPr lang="en-ZA"/>
          </a:p>
        </p:txBody>
      </p:sp>
      <p:sp>
        <p:nvSpPr>
          <p:cNvPr id="7" name="Slide Number Placeholder 6"/>
          <p:cNvSpPr>
            <a:spLocks noGrp="1"/>
          </p:cNvSpPr>
          <p:nvPr>
            <p:ph type="sldNum" sz="quarter" idx="5"/>
          </p:nvPr>
        </p:nvSpPr>
        <p:spPr>
          <a:xfrm>
            <a:off x="4023093" y="8917430"/>
            <a:ext cx="3077739" cy="469422"/>
          </a:xfrm>
          <a:prstGeom prst="rect">
            <a:avLst/>
          </a:prstGeom>
        </p:spPr>
        <p:txBody>
          <a:bodyPr vert="horz" lIns="95560" tIns="47780" rIns="95560" bIns="47780" rtlCol="0" anchor="b"/>
          <a:lstStyle>
            <a:lvl1pPr algn="r">
              <a:defRPr sz="1300"/>
            </a:lvl1pPr>
          </a:lstStyle>
          <a:p>
            <a:fld id="{140749D3-BEEA-407F-9EF3-B0D6ABCD0C30}" type="slidenum">
              <a:rPr lang="en-ZA" smtClean="0"/>
              <a:pPr/>
              <a:t>‹#›</a:t>
            </a:fld>
            <a:endParaRPr lang="en-ZA"/>
          </a:p>
        </p:txBody>
      </p:sp>
    </p:spTree>
    <p:extLst>
      <p:ext uri="{BB962C8B-B14F-4D97-AF65-F5344CB8AC3E}">
        <p14:creationId xmlns:p14="http://schemas.microsoft.com/office/powerpoint/2010/main" val="2064623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140749D3-BEEA-407F-9EF3-B0D6ABCD0C30}" type="slidenum">
              <a:rPr lang="en-ZA" smtClean="0"/>
              <a:pPr/>
              <a:t>1</a:t>
            </a:fld>
            <a:endParaRPr lang="en-ZA" dirty="0"/>
          </a:p>
        </p:txBody>
      </p:sp>
    </p:spTree>
    <p:extLst>
      <p:ext uri="{BB962C8B-B14F-4D97-AF65-F5344CB8AC3E}">
        <p14:creationId xmlns:p14="http://schemas.microsoft.com/office/powerpoint/2010/main" val="1855240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1690DEAF-8E8C-432F-A65C-88D93A624902}" type="datetimeFigureOut">
              <a:rPr lang="en-US" smtClean="0"/>
              <a:pPr/>
              <a:t>6/27/2025</a:t>
            </a:fld>
            <a:endParaRPr lang="en-ZA" dirty="0"/>
          </a:p>
        </p:txBody>
      </p:sp>
      <p:sp>
        <p:nvSpPr>
          <p:cNvPr id="20" name="Footer Placeholder 19"/>
          <p:cNvSpPr>
            <a:spLocks noGrp="1"/>
          </p:cNvSpPr>
          <p:nvPr>
            <p:ph type="ftr" sz="quarter" idx="11"/>
          </p:nvPr>
        </p:nvSpPr>
        <p:spPr/>
        <p:txBody>
          <a:bodyPr/>
          <a:lstStyle/>
          <a:p>
            <a:endParaRPr lang="en-ZA" dirty="0"/>
          </a:p>
        </p:txBody>
      </p:sp>
      <p:sp>
        <p:nvSpPr>
          <p:cNvPr id="10" name="Slide Number Placeholder 9"/>
          <p:cNvSpPr>
            <a:spLocks noGrp="1"/>
          </p:cNvSpPr>
          <p:nvPr>
            <p:ph type="sldNum" sz="quarter" idx="12"/>
          </p:nvPr>
        </p:nvSpPr>
        <p:spPr/>
        <p:txBody>
          <a:bodyPr/>
          <a:lstStyle/>
          <a:p>
            <a:fld id="{469ACC8C-D91A-488D-857A-76262C42BC41}" type="slidenum">
              <a:rPr lang="en-ZA" smtClean="0"/>
              <a:pPr/>
              <a:t>‹#›</a:t>
            </a:fld>
            <a:endParaRPr lang="en-ZA"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690DEAF-8E8C-432F-A65C-88D93A624902}" type="datetimeFigureOut">
              <a:rPr lang="en-US" smtClean="0"/>
              <a:pPr/>
              <a:t>6/27/2025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69ACC8C-D91A-488D-857A-76262C42BC41}"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690DEAF-8E8C-432F-A65C-88D93A624902}" type="datetimeFigureOut">
              <a:rPr lang="en-US" smtClean="0"/>
              <a:pPr/>
              <a:t>6/27/2025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69ACC8C-D91A-488D-857A-76262C42BC41}" type="slidenum">
              <a:rPr lang="en-ZA" smtClean="0"/>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690DEAF-8E8C-432F-A65C-88D93A624902}" type="datetimeFigureOut">
              <a:rPr lang="en-US" smtClean="0"/>
              <a:pPr/>
              <a:t>6/27/2025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69ACC8C-D91A-488D-857A-76262C42BC41}" type="slidenum">
              <a:rPr lang="en-ZA" smtClean="0"/>
              <a:pPr/>
              <a:t>‹#›</a:t>
            </a:fld>
            <a:endParaRPr lang="en-Z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690DEAF-8E8C-432F-A65C-88D93A624902}" type="datetimeFigureOut">
              <a:rPr lang="en-US" smtClean="0"/>
              <a:pPr/>
              <a:t>6/27/2025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69ACC8C-D91A-488D-857A-76262C42BC41}" type="slidenum">
              <a:rPr lang="en-ZA" smtClean="0"/>
              <a:pPr/>
              <a:t>‹#›</a:t>
            </a:fld>
            <a:endParaRPr lang="en-ZA"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690DEAF-8E8C-432F-A65C-88D93A624902}" type="datetimeFigureOut">
              <a:rPr lang="en-US" smtClean="0"/>
              <a:pPr/>
              <a:t>6/27/2025</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69ACC8C-D91A-488D-857A-76262C42BC41}" type="slidenum">
              <a:rPr lang="en-ZA" smtClean="0"/>
              <a:pPr/>
              <a:t>‹#›</a:t>
            </a:fld>
            <a:endParaRPr lang="en-Z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690DEAF-8E8C-432F-A65C-88D93A624902}" type="datetimeFigureOut">
              <a:rPr lang="en-US" smtClean="0"/>
              <a:pPr/>
              <a:t>6/27/2025</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469ACC8C-D91A-488D-857A-76262C42BC41}" type="slidenum">
              <a:rPr lang="en-ZA" smtClean="0"/>
              <a:pPr/>
              <a:t>‹#›</a:t>
            </a:fld>
            <a:endParaRPr lang="en-Z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1690DEAF-8E8C-432F-A65C-88D93A624902}" type="datetimeFigureOut">
              <a:rPr lang="en-US" smtClean="0"/>
              <a:pPr/>
              <a:t>6/27/2025</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469ACC8C-D91A-488D-857A-76262C42BC41}" type="slidenum">
              <a:rPr lang="en-ZA" smtClean="0"/>
              <a:pPr/>
              <a:t>‹#›</a:t>
            </a:fld>
            <a:endParaRPr lang="en-Z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1690DEAF-8E8C-432F-A65C-88D93A624902}" type="datetimeFigureOut">
              <a:rPr lang="en-US" smtClean="0"/>
              <a:pPr/>
              <a:t>6/27/2025</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469ACC8C-D91A-488D-857A-76262C42BC41}" type="slidenum">
              <a:rPr lang="en-ZA" smtClean="0"/>
              <a:pPr/>
              <a:t>‹#›</a:t>
            </a:fld>
            <a:endParaRPr lang="en-ZA"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690DEAF-8E8C-432F-A65C-88D93A624902}" type="datetimeFigureOut">
              <a:rPr lang="en-US" smtClean="0"/>
              <a:pPr/>
              <a:t>6/27/2025</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69ACC8C-D91A-488D-857A-76262C42BC41}" type="slidenum">
              <a:rPr lang="en-ZA" smtClean="0"/>
              <a:pPr/>
              <a:t>‹#›</a:t>
            </a:fld>
            <a:endParaRPr lang="en-Z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1690DEAF-8E8C-432F-A65C-88D93A624902}" type="datetimeFigureOut">
              <a:rPr lang="en-US" smtClean="0"/>
              <a:pPr/>
              <a:t>6/27/2025</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69ACC8C-D91A-488D-857A-76262C42BC41}" type="slidenum">
              <a:rPr lang="en-ZA" smtClean="0"/>
              <a:pPr/>
              <a:t>‹#›</a:t>
            </a:fld>
            <a:endParaRPr lang="en-ZA"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a:t>Click icon to add picture</a:t>
            </a:r>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690DEAF-8E8C-432F-A65C-88D93A624902}" type="datetimeFigureOut">
              <a:rPr lang="en-US" smtClean="0"/>
              <a:pPr/>
              <a:t>6/27/2025</a:t>
            </a:fld>
            <a:endParaRPr lang="en-ZA"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ZA"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69ACC8C-D91A-488D-857A-76262C42BC41}" type="slidenum">
              <a:rPr lang="en-ZA" smtClean="0"/>
              <a:pPr/>
              <a:t>‹#›</a:t>
            </a:fld>
            <a:endParaRPr lang="en-ZA"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eecms.co.z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0100" y="571480"/>
            <a:ext cx="7772400" cy="1357323"/>
          </a:xfrm>
        </p:spPr>
        <p:txBody>
          <a:bodyPr>
            <a:normAutofit/>
          </a:bodyPr>
          <a:lstStyle/>
          <a:p>
            <a:pPr algn="ctr"/>
            <a:r>
              <a:rPr lang="en-ZA" sz="4000" dirty="0">
                <a:solidFill>
                  <a:schemeClr val="accent6">
                    <a:lumMod val="75000"/>
                  </a:schemeClr>
                </a:solidFill>
              </a:rPr>
              <a:t>Employment Equity</a:t>
            </a:r>
          </a:p>
        </p:txBody>
      </p:sp>
      <p:sp>
        <p:nvSpPr>
          <p:cNvPr id="3" name="Subtitle 2"/>
          <p:cNvSpPr>
            <a:spLocks noGrp="1"/>
          </p:cNvSpPr>
          <p:nvPr>
            <p:ph type="subTitle" idx="1"/>
          </p:nvPr>
        </p:nvSpPr>
        <p:spPr>
          <a:xfrm>
            <a:off x="1159881" y="2348880"/>
            <a:ext cx="7772401" cy="1224136"/>
          </a:xfrm>
        </p:spPr>
        <p:txBody>
          <a:bodyPr>
            <a:noAutofit/>
          </a:bodyPr>
          <a:lstStyle/>
          <a:p>
            <a:pPr algn="ctr"/>
            <a:endParaRPr lang="en-ZA" sz="2000" dirty="0">
              <a:latin typeface="Calibri" pitchFamily="34" charset="0"/>
            </a:endParaRPr>
          </a:p>
          <a:p>
            <a:pPr algn="ctr"/>
            <a:r>
              <a:rPr lang="en-ZA" sz="2000" dirty="0">
                <a:latin typeface="Calibri" pitchFamily="34" charset="0"/>
              </a:rPr>
              <a:t>Commencement of the </a:t>
            </a:r>
            <a:r>
              <a:rPr lang="en-GB" sz="2000" dirty="0">
                <a:latin typeface="Calibri" pitchFamily="34" charset="0"/>
              </a:rPr>
              <a:t>Employment Equity Amendment Act, number 4 of 2022 (Gazette 12 November 2024) with 1 January 2025 effective date and Gazetted Regulations_15 April 2025</a:t>
            </a:r>
            <a:endParaRPr lang="en-ZA" sz="2400" dirty="0"/>
          </a:p>
          <a:p>
            <a:pPr algn="ctr"/>
            <a:endParaRPr lang="en-ZA" sz="2400" dirty="0"/>
          </a:p>
          <a:p>
            <a:pPr algn="ctr"/>
            <a:r>
              <a:rPr lang="en-ZA" sz="2400" dirty="0"/>
              <a:t>Facilitated by</a:t>
            </a:r>
          </a:p>
          <a:p>
            <a:pPr algn="ctr"/>
            <a:endParaRPr lang="en-ZA" sz="2400" dirty="0"/>
          </a:p>
          <a:p>
            <a:pPr algn="ctr"/>
            <a:endParaRPr lang="en-ZA" sz="2400" dirty="0"/>
          </a:p>
          <a:p>
            <a:pPr algn="ctr"/>
            <a:endParaRPr lang="en-ZA" sz="2400" dirty="0"/>
          </a:p>
        </p:txBody>
      </p:sp>
      <p:pic>
        <p:nvPicPr>
          <p:cNvPr id="5" name="Picture 4">
            <a:extLst>
              <a:ext uri="{FF2B5EF4-FFF2-40B4-BE49-F238E27FC236}">
                <a16:creationId xmlns:a16="http://schemas.microsoft.com/office/drawing/2014/main" id="{62209868-52A6-45B5-AD10-DE6C3804CABB}"/>
              </a:ext>
            </a:extLst>
          </p:cNvPr>
          <p:cNvPicPr/>
          <p:nvPr/>
        </p:nvPicPr>
        <p:blipFill>
          <a:blip r:embed="rId3"/>
          <a:stretch>
            <a:fillRect/>
          </a:stretch>
        </p:blipFill>
        <p:spPr>
          <a:xfrm>
            <a:off x="4036431" y="5013176"/>
            <a:ext cx="2019300" cy="8534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1E257-400B-3AE5-3C09-6AEEBC8E9CEC}"/>
              </a:ext>
            </a:extLst>
          </p:cNvPr>
          <p:cNvSpPr>
            <a:spLocks noGrp="1"/>
          </p:cNvSpPr>
          <p:nvPr>
            <p:ph type="title"/>
          </p:nvPr>
        </p:nvSpPr>
        <p:spPr/>
        <p:txBody>
          <a:bodyPr>
            <a:normAutofit/>
          </a:bodyPr>
          <a:lstStyle/>
          <a:p>
            <a:pPr algn="ctr"/>
            <a:r>
              <a:rPr lang="en-US" sz="2800" dirty="0">
                <a:solidFill>
                  <a:schemeClr val="accent6">
                    <a:lumMod val="75000"/>
                  </a:schemeClr>
                </a:solidFill>
              </a:rPr>
              <a:t>COMMENCEMENT OF THE EMPLOYMENT EQUITY AMENDMENT ACT, 2022</a:t>
            </a:r>
            <a:endParaRPr lang="en-ZA" sz="2800" dirty="0"/>
          </a:p>
        </p:txBody>
      </p:sp>
      <p:sp>
        <p:nvSpPr>
          <p:cNvPr id="3" name="Content Placeholder 2">
            <a:extLst>
              <a:ext uri="{FF2B5EF4-FFF2-40B4-BE49-F238E27FC236}">
                <a16:creationId xmlns:a16="http://schemas.microsoft.com/office/drawing/2014/main" id="{1EC0EBCD-57C5-73F0-9994-481292CB8154}"/>
              </a:ext>
            </a:extLst>
          </p:cNvPr>
          <p:cNvSpPr>
            <a:spLocks noGrp="1"/>
          </p:cNvSpPr>
          <p:nvPr>
            <p:ph idx="1"/>
          </p:nvPr>
        </p:nvSpPr>
        <p:spPr/>
        <p:txBody>
          <a:bodyPr>
            <a:normAutofit lnSpcReduction="10000"/>
          </a:bodyPr>
          <a:lstStyle/>
          <a:p>
            <a:pPr marL="82296" indent="0">
              <a:lnSpc>
                <a:spcPct val="80000"/>
              </a:lnSpc>
              <a:buNone/>
            </a:pPr>
            <a:endParaRPr lang="en-GB" sz="1900" b="1" dirty="0">
              <a:latin typeface="Calibri" panose="020F0502020204030204" pitchFamily="34" charset="0"/>
              <a:cs typeface="Calibri" panose="020F0502020204030204" pitchFamily="34" charset="0"/>
            </a:endParaRPr>
          </a:p>
          <a:p>
            <a:pPr marL="82296" indent="0">
              <a:lnSpc>
                <a:spcPct val="80000"/>
              </a:lnSpc>
              <a:buNone/>
            </a:pPr>
            <a:r>
              <a:rPr lang="en-GB" sz="2400" b="1" dirty="0">
                <a:latin typeface="Calibri" panose="020F0502020204030204" pitchFamily="34" charset="0"/>
                <a:cs typeface="Calibri" panose="020F0502020204030204" pitchFamily="34" charset="0"/>
              </a:rPr>
              <a:t>Section 36 </a:t>
            </a:r>
            <a:r>
              <a:rPr lang="en-ZA" sz="2400" b="1" dirty="0">
                <a:latin typeface="Calibri" panose="020F0502020204030204" pitchFamily="34" charset="0"/>
                <a:cs typeface="Calibri" panose="020F0502020204030204" pitchFamily="34" charset="0"/>
              </a:rPr>
              <a:t>(Undertaking to comply)</a:t>
            </a:r>
          </a:p>
          <a:p>
            <a:pPr marL="82296" indent="0">
              <a:lnSpc>
                <a:spcPct val="80000"/>
              </a:lnSpc>
              <a:buNone/>
            </a:pPr>
            <a:r>
              <a:rPr lang="en-ZA" sz="2000" dirty="0">
                <a:latin typeface="Calibri" panose="020F0502020204030204" pitchFamily="34" charset="0"/>
                <a:cs typeface="Calibri" panose="020F0502020204030204" pitchFamily="34" charset="0"/>
              </a:rPr>
              <a:t>A Labour Inspector must request and undertake a written undertaking to comply with section 20 (EE plan), if the Inspector has reasonable grounds to believe that the employer has failed to comply.</a:t>
            </a:r>
          </a:p>
          <a:p>
            <a:pPr marL="82296" indent="0">
              <a:lnSpc>
                <a:spcPct val="80000"/>
              </a:lnSpc>
              <a:buNone/>
            </a:pPr>
            <a:endParaRPr lang="en-GB" sz="2400" b="1" dirty="0">
              <a:latin typeface="Calibri" panose="020F0502020204030204" pitchFamily="34" charset="0"/>
              <a:cs typeface="Calibri" panose="020F0502020204030204" pitchFamily="34" charset="0"/>
            </a:endParaRPr>
          </a:p>
          <a:p>
            <a:pPr marL="82296" indent="0">
              <a:lnSpc>
                <a:spcPct val="80000"/>
              </a:lnSpc>
              <a:buNone/>
            </a:pPr>
            <a:r>
              <a:rPr lang="en-GB" sz="2400" b="1" dirty="0">
                <a:latin typeface="Calibri" panose="020F0502020204030204" pitchFamily="34" charset="0"/>
                <a:cs typeface="Calibri" panose="020F0502020204030204" pitchFamily="34" charset="0"/>
              </a:rPr>
              <a:t>Section 37 (Compliance order)</a:t>
            </a:r>
          </a:p>
          <a:p>
            <a:pPr marL="82296" indent="0">
              <a:lnSpc>
                <a:spcPct val="80000"/>
              </a:lnSpc>
              <a:buNone/>
            </a:pPr>
            <a:r>
              <a:rPr lang="en-GB" sz="2000" dirty="0">
                <a:latin typeface="Calibri" panose="020F0502020204030204" pitchFamily="34" charset="0"/>
                <a:cs typeface="Calibri" panose="020F0502020204030204" pitchFamily="34" charset="0"/>
              </a:rPr>
              <a:t>Section 37 is amended to permit the Minister to prescribe by regulation the manner of service of compliance orders on employers.</a:t>
            </a:r>
          </a:p>
          <a:p>
            <a:pPr marL="82296" indent="0" algn="just">
              <a:buNone/>
            </a:pPr>
            <a:endParaRPr lang="en-ZA" sz="1900" b="1" dirty="0">
              <a:latin typeface="Calibri" panose="020F0502020204030204" pitchFamily="34" charset="0"/>
              <a:cs typeface="Calibri" panose="020F0502020204030204" pitchFamily="34" charset="0"/>
            </a:endParaRPr>
          </a:p>
          <a:p>
            <a:pPr marL="82296" indent="0" algn="just">
              <a:buNone/>
            </a:pPr>
            <a:r>
              <a:rPr lang="en-ZA" sz="2400" b="1" dirty="0">
                <a:latin typeface="Calibri" panose="020F0502020204030204" pitchFamily="34" charset="0"/>
                <a:cs typeface="Calibri" panose="020F0502020204030204" pitchFamily="34" charset="0"/>
              </a:rPr>
              <a:t>Section 42 (Assessment of compliance)</a:t>
            </a:r>
          </a:p>
          <a:p>
            <a:pPr marL="82296" indent="0">
              <a:lnSpc>
                <a:spcPct val="80000"/>
              </a:lnSpc>
              <a:buNone/>
            </a:pPr>
            <a:r>
              <a:rPr lang="en-GB" sz="2000" dirty="0">
                <a:latin typeface="Calibri" panose="020F0502020204030204" pitchFamily="34" charset="0"/>
                <a:cs typeface="Calibri" panose="020F0502020204030204" pitchFamily="34" charset="0"/>
              </a:rPr>
              <a:t>In determining whether the designated employer is in compliance with this Act, the DG or any person or body applying this Act, must take into account whether the employer has complied with the sectoral numerical targets as set out in terms of section 15A applicable to that employer.</a:t>
            </a:r>
          </a:p>
          <a:p>
            <a:endParaRPr lang="en-ZA" dirty="0"/>
          </a:p>
        </p:txBody>
      </p:sp>
    </p:spTree>
    <p:extLst>
      <p:ext uri="{BB962C8B-B14F-4D97-AF65-F5344CB8AC3E}">
        <p14:creationId xmlns:p14="http://schemas.microsoft.com/office/powerpoint/2010/main" val="709381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476672"/>
            <a:ext cx="7498080" cy="1143000"/>
          </a:xfrm>
        </p:spPr>
        <p:txBody>
          <a:bodyPr>
            <a:noAutofit/>
          </a:bodyPr>
          <a:lstStyle/>
          <a:p>
            <a:pPr algn="ctr"/>
            <a:r>
              <a:rPr lang="en-US" sz="2800" dirty="0">
                <a:solidFill>
                  <a:schemeClr val="accent6">
                    <a:lumMod val="75000"/>
                  </a:schemeClr>
                </a:solidFill>
              </a:rPr>
              <a:t>COMMENCEMENT OF THE EMPLOYMENT EQUITY AMENDMENT ACT, 2022</a:t>
            </a:r>
            <a:endParaRPr lang="en-ZA" sz="2800" dirty="0"/>
          </a:p>
        </p:txBody>
      </p:sp>
      <p:sp>
        <p:nvSpPr>
          <p:cNvPr id="3" name="Content Placeholder 2"/>
          <p:cNvSpPr>
            <a:spLocks noGrp="1"/>
          </p:cNvSpPr>
          <p:nvPr>
            <p:ph idx="1"/>
          </p:nvPr>
        </p:nvSpPr>
        <p:spPr/>
        <p:txBody>
          <a:bodyPr>
            <a:normAutofit fontScale="85000" lnSpcReduction="20000"/>
          </a:bodyPr>
          <a:lstStyle/>
          <a:p>
            <a:pPr algn="just"/>
            <a:endParaRPr lang="en-GB" dirty="0"/>
          </a:p>
          <a:p>
            <a:pPr marL="82296" indent="0" algn="just">
              <a:buNone/>
            </a:pPr>
            <a:r>
              <a:rPr lang="en-GB" sz="2200" b="1" dirty="0">
                <a:latin typeface="Calibri" panose="020F0502020204030204" pitchFamily="34" charset="0"/>
                <a:cs typeface="Calibri" panose="020F0502020204030204" pitchFamily="34" charset="0"/>
              </a:rPr>
              <a:t>Section 53 (State contracts)</a:t>
            </a:r>
          </a:p>
          <a:p>
            <a:pPr marL="82296" indent="0" algn="just">
              <a:buNone/>
            </a:pPr>
            <a:endParaRPr lang="en-GB" sz="2200" b="1" dirty="0">
              <a:latin typeface="Calibri" panose="020F0502020204030204" pitchFamily="34" charset="0"/>
              <a:cs typeface="Calibri" panose="020F0502020204030204" pitchFamily="34" charset="0"/>
            </a:endParaRPr>
          </a:p>
          <a:p>
            <a:pPr algn="just"/>
            <a:r>
              <a:rPr lang="en-GB" sz="1900" dirty="0">
                <a:latin typeface="Calibri" panose="020F0502020204030204" pitchFamily="34" charset="0"/>
                <a:cs typeface="Calibri" panose="020F0502020204030204" pitchFamily="34" charset="0"/>
              </a:rPr>
              <a:t>Section 53 provided that State contracts may only be issued to employers that have been certified as being in compliance with their obligations under the Employment Equity Act.</a:t>
            </a:r>
          </a:p>
          <a:p>
            <a:r>
              <a:rPr lang="en-GB" sz="1900" dirty="0">
                <a:latin typeface="Calibri" panose="020F0502020204030204" pitchFamily="34" charset="0"/>
                <a:cs typeface="Calibri" panose="020F0502020204030204" pitchFamily="34" charset="0"/>
              </a:rPr>
              <a:t>Subsection (1) is amended to require that an employer attaches a certificate when concluding a contract with the State in terms of Subsection (2) as conclusive evidence that the employer complies with the relevant Chapters of the Act.</a:t>
            </a:r>
          </a:p>
          <a:p>
            <a:r>
              <a:rPr lang="en-GB" sz="1900" dirty="0">
                <a:latin typeface="Calibri" panose="020F0502020204030204" pitchFamily="34" charset="0"/>
                <a:cs typeface="Calibri" panose="020F0502020204030204" pitchFamily="34" charset="0"/>
              </a:rPr>
              <a:t>A new section 53(6) is inserted to clarify that the Minister of Employment and Labour may only issue a certificate to an employer if the Minister is satisfied that the employer–</a:t>
            </a:r>
          </a:p>
          <a:p>
            <a:pPr lvl="1"/>
            <a:r>
              <a:rPr lang="en-GB" sz="1900" dirty="0">
                <a:latin typeface="Calibri" panose="020F0502020204030204" pitchFamily="34" charset="0"/>
                <a:cs typeface="Calibri" panose="020F0502020204030204" pitchFamily="34" charset="0"/>
              </a:rPr>
              <a:t>has complied with the sectoral numerical targets set in terms of section 15A applicable to that employer, or has raised a reasonable ground for non-compliance;</a:t>
            </a:r>
          </a:p>
          <a:p>
            <a:pPr lvl="1"/>
            <a:r>
              <a:rPr lang="en-GB" sz="1900" dirty="0">
                <a:latin typeface="Calibri" panose="020F0502020204030204" pitchFamily="34" charset="0"/>
                <a:cs typeface="Calibri" panose="020F0502020204030204" pitchFamily="34" charset="0"/>
              </a:rPr>
              <a:t>has submitted its most recent employment equity reports and</a:t>
            </a:r>
          </a:p>
          <a:p>
            <a:pPr lvl="1"/>
            <a:r>
              <a:rPr lang="en-GB" sz="1900" dirty="0">
                <a:latin typeface="Calibri" panose="020F0502020204030204" pitchFamily="34" charset="0"/>
                <a:cs typeface="Calibri" panose="020F0502020204030204" pitchFamily="34" charset="0"/>
              </a:rPr>
              <a:t>has not been found within the previous twelve months to have breached the prohibition on unfair discrimination (CCMA) or to have paid wages below the level of the national minimum wage in the previous 12 months.</a:t>
            </a:r>
          </a:p>
        </p:txBody>
      </p:sp>
    </p:spTree>
    <p:extLst>
      <p:ext uri="{BB962C8B-B14F-4D97-AF65-F5344CB8AC3E}">
        <p14:creationId xmlns:p14="http://schemas.microsoft.com/office/powerpoint/2010/main" val="2003875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C31EB-D46B-A5CA-B172-16AD27D44A74}"/>
              </a:ext>
            </a:extLst>
          </p:cNvPr>
          <p:cNvSpPr>
            <a:spLocks noGrp="1"/>
          </p:cNvSpPr>
          <p:nvPr>
            <p:ph type="title"/>
          </p:nvPr>
        </p:nvSpPr>
        <p:spPr/>
        <p:txBody>
          <a:bodyPr>
            <a:normAutofit/>
          </a:bodyPr>
          <a:lstStyle/>
          <a:p>
            <a:pPr algn="ctr"/>
            <a:r>
              <a:rPr lang="en-US" sz="2800" dirty="0">
                <a:solidFill>
                  <a:schemeClr val="accent6">
                    <a:lumMod val="75000"/>
                  </a:schemeClr>
                </a:solidFill>
              </a:rPr>
              <a:t>COMMENCEMENT OF THE EMPLOYMENT EQUITY AMENDMENT ACT, 2022</a:t>
            </a:r>
            <a:endParaRPr lang="en-ZA" sz="2800" dirty="0"/>
          </a:p>
        </p:txBody>
      </p:sp>
      <p:sp>
        <p:nvSpPr>
          <p:cNvPr id="3" name="Content Placeholder 2">
            <a:extLst>
              <a:ext uri="{FF2B5EF4-FFF2-40B4-BE49-F238E27FC236}">
                <a16:creationId xmlns:a16="http://schemas.microsoft.com/office/drawing/2014/main" id="{E5A00FB2-3CEC-059B-A3B4-3EE9934EA5E0}"/>
              </a:ext>
            </a:extLst>
          </p:cNvPr>
          <p:cNvSpPr>
            <a:spLocks noGrp="1"/>
          </p:cNvSpPr>
          <p:nvPr>
            <p:ph idx="1"/>
          </p:nvPr>
        </p:nvSpPr>
        <p:spPr/>
        <p:txBody>
          <a:bodyPr/>
          <a:lstStyle/>
          <a:p>
            <a:pPr marL="82296" lvl="1" indent="0" algn="just">
              <a:spcBef>
                <a:spcPts val="600"/>
              </a:spcBef>
              <a:buSzPct val="80000"/>
              <a:buNone/>
            </a:pPr>
            <a:r>
              <a:rPr lang="en-ZA" sz="1900" b="1" dirty="0">
                <a:latin typeface="Calibri" panose="020F0502020204030204" pitchFamily="34" charset="0"/>
                <a:cs typeface="Calibri" panose="020F0502020204030204" pitchFamily="34" charset="0"/>
              </a:rPr>
              <a:t>Schedule 4 (Turnover thresholds)</a:t>
            </a:r>
          </a:p>
          <a:p>
            <a:pPr lvl="1"/>
            <a:r>
              <a:rPr lang="en-GB" sz="1800" dirty="0">
                <a:latin typeface="Calibri" panose="020F0502020204030204" pitchFamily="34" charset="0"/>
                <a:cs typeface="Calibri" panose="020F0502020204030204" pitchFamily="34" charset="0"/>
              </a:rPr>
              <a:t>Repealed.</a:t>
            </a:r>
          </a:p>
          <a:p>
            <a:pPr lvl="1"/>
            <a:endParaRPr lang="en-GB" sz="2400" dirty="0">
              <a:latin typeface="Calibri" panose="020F0502020204030204" pitchFamily="34" charset="0"/>
              <a:cs typeface="Calibri" panose="020F0502020204030204" pitchFamily="34" charset="0"/>
            </a:endParaRPr>
          </a:p>
          <a:p>
            <a:pPr marL="82296" lvl="1" indent="0" algn="just">
              <a:spcBef>
                <a:spcPts val="600"/>
              </a:spcBef>
              <a:buSzPct val="80000"/>
              <a:buNone/>
            </a:pPr>
            <a:r>
              <a:rPr lang="en-GB" sz="2000" b="1" dirty="0">
                <a:solidFill>
                  <a:srgbClr val="FF0000"/>
                </a:solidFill>
                <a:latin typeface="Calibri" panose="020F0502020204030204" pitchFamily="34" charset="0"/>
                <a:cs typeface="Calibri" panose="020F0502020204030204" pitchFamily="34" charset="0"/>
              </a:rPr>
              <a:t>IMPORTANT NOTE:</a:t>
            </a:r>
          </a:p>
          <a:p>
            <a:pPr marL="82296" lvl="1" indent="0" algn="just">
              <a:spcBef>
                <a:spcPts val="600"/>
              </a:spcBef>
              <a:buSzPct val="80000"/>
              <a:buNone/>
            </a:pPr>
            <a:endParaRPr lang="en-GB" sz="1900" b="1" dirty="0">
              <a:latin typeface="Calibri" panose="020F0502020204030204" pitchFamily="34" charset="0"/>
              <a:cs typeface="Calibri" panose="020F0502020204030204" pitchFamily="34" charset="0"/>
            </a:endParaRPr>
          </a:p>
          <a:p>
            <a:pPr marL="82296" lvl="1" indent="0" algn="just">
              <a:spcBef>
                <a:spcPts val="600"/>
              </a:spcBef>
              <a:buSzPct val="80000"/>
              <a:buNone/>
            </a:pPr>
            <a:r>
              <a:rPr lang="en-GB" sz="1900" b="1" dirty="0">
                <a:latin typeface="Calibri" panose="020F0502020204030204" pitchFamily="34" charset="0"/>
                <a:cs typeface="Calibri" panose="020F0502020204030204" pitchFamily="34" charset="0"/>
              </a:rPr>
              <a:t>Section 61 (Obstruction, undue influence and fraud)</a:t>
            </a:r>
          </a:p>
          <a:p>
            <a:pPr marL="82296" lvl="1" indent="0" algn="just">
              <a:spcBef>
                <a:spcPts val="600"/>
              </a:spcBef>
              <a:buSzPct val="80000"/>
              <a:buNone/>
            </a:pPr>
            <a:r>
              <a:rPr lang="en-GB" sz="1800" dirty="0">
                <a:latin typeface="Calibri" panose="020F0502020204030204" pitchFamily="34" charset="0"/>
                <a:cs typeface="Calibri" panose="020F0502020204030204" pitchFamily="34" charset="0"/>
              </a:rPr>
              <a:t>Important to note as per the current EE Act.</a:t>
            </a:r>
          </a:p>
          <a:p>
            <a:pPr lvl="1"/>
            <a:r>
              <a:rPr lang="en-GB" sz="1800" dirty="0">
                <a:latin typeface="Calibri" panose="020F0502020204030204" pitchFamily="34" charset="0"/>
                <a:cs typeface="Calibri" panose="020F0502020204030204" pitchFamily="34" charset="0"/>
              </a:rPr>
              <a:t>No employer may knowingly take any measure to avoid becoming a designated employer.</a:t>
            </a:r>
          </a:p>
          <a:p>
            <a:pPr marL="402336" lvl="1" indent="0">
              <a:buNone/>
            </a:pPr>
            <a:endParaRPr lang="en-GB" sz="2400" dirty="0">
              <a:latin typeface="Calibri" panose="020F0502020204030204" pitchFamily="34" charset="0"/>
              <a:cs typeface="Calibri" panose="020F0502020204030204" pitchFamily="34" charset="0"/>
            </a:endParaRPr>
          </a:p>
          <a:p>
            <a:endParaRPr lang="en-ZA" dirty="0"/>
          </a:p>
        </p:txBody>
      </p:sp>
    </p:spTree>
    <p:extLst>
      <p:ext uri="{BB962C8B-B14F-4D97-AF65-F5344CB8AC3E}">
        <p14:creationId xmlns:p14="http://schemas.microsoft.com/office/powerpoint/2010/main" val="3469878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A5FD1-F297-8D35-62F8-021805D40037}"/>
              </a:ext>
            </a:extLst>
          </p:cNvPr>
          <p:cNvSpPr>
            <a:spLocks noGrp="1"/>
          </p:cNvSpPr>
          <p:nvPr>
            <p:ph type="title"/>
          </p:nvPr>
        </p:nvSpPr>
        <p:spPr/>
        <p:txBody>
          <a:bodyPr>
            <a:normAutofit/>
          </a:bodyPr>
          <a:lstStyle/>
          <a:p>
            <a:pPr algn="ctr"/>
            <a:r>
              <a:rPr lang="en-ZA" sz="3200" dirty="0">
                <a:solidFill>
                  <a:schemeClr val="accent6">
                    <a:lumMod val="75000"/>
                  </a:schemeClr>
                </a:solidFill>
                <a:latin typeface="Calibri" panose="020F0502020204030204" pitchFamily="34" charset="0"/>
                <a:cs typeface="Calibri" panose="020F0502020204030204" pitchFamily="34" charset="0"/>
              </a:rPr>
              <a:t>Overview - EE Act, Regulations</a:t>
            </a:r>
            <a:r>
              <a:rPr lang="en-ZA" sz="3200" dirty="0">
                <a:solidFill>
                  <a:schemeClr val="accent6">
                    <a:lumMod val="75000"/>
                  </a:schemeClr>
                </a:solidFill>
              </a:rPr>
              <a:t> and Codes of Good Practise</a:t>
            </a:r>
            <a:endParaRPr lang="en-ZA" sz="3200" dirty="0"/>
          </a:p>
        </p:txBody>
      </p:sp>
      <p:sp>
        <p:nvSpPr>
          <p:cNvPr id="3" name="Content Placeholder 2">
            <a:extLst>
              <a:ext uri="{FF2B5EF4-FFF2-40B4-BE49-F238E27FC236}">
                <a16:creationId xmlns:a16="http://schemas.microsoft.com/office/drawing/2014/main" id="{90117E9B-9F9D-7242-0D20-E2A615DA4C39}"/>
              </a:ext>
            </a:extLst>
          </p:cNvPr>
          <p:cNvSpPr>
            <a:spLocks noGrp="1"/>
          </p:cNvSpPr>
          <p:nvPr>
            <p:ph idx="1"/>
          </p:nvPr>
        </p:nvSpPr>
        <p:spPr/>
        <p:txBody>
          <a:bodyPr>
            <a:normAutofit/>
          </a:bodyPr>
          <a:lstStyle/>
          <a:p>
            <a:pPr marL="82296" indent="0">
              <a:buNone/>
            </a:pPr>
            <a:endParaRPr lang="en-ZA" dirty="0"/>
          </a:p>
          <a:p>
            <a:pPr marL="82296" indent="0">
              <a:buNone/>
            </a:pPr>
            <a:r>
              <a:rPr lang="en-ZA" sz="1800" dirty="0"/>
              <a:t>Process flow:</a:t>
            </a:r>
          </a:p>
          <a:p>
            <a:pPr marL="82296" indent="0">
              <a:buNone/>
            </a:pPr>
            <a:endParaRPr lang="en-ZA" sz="1800" dirty="0"/>
          </a:p>
          <a:p>
            <a:pPr marL="425196" indent="-342900">
              <a:buFont typeface="+mj-lt"/>
              <a:buAutoNum type="arabicPeriod"/>
            </a:pPr>
            <a:r>
              <a:rPr lang="en-ZA" sz="1800" dirty="0"/>
              <a:t>The EE Amendment Act (1 January 2025)</a:t>
            </a:r>
          </a:p>
          <a:p>
            <a:pPr marL="425196" indent="-342900">
              <a:buFont typeface="+mj-lt"/>
              <a:buAutoNum type="arabicPeriod"/>
            </a:pPr>
            <a:r>
              <a:rPr lang="en-ZA" sz="1800" dirty="0"/>
              <a:t>Two sets of regulations (15 April 2025)</a:t>
            </a:r>
          </a:p>
          <a:p>
            <a:pPr lvl="1"/>
            <a:r>
              <a:rPr lang="en-ZA" sz="1800" dirty="0"/>
              <a:t>General Administrative EE regulations and </a:t>
            </a:r>
          </a:p>
          <a:p>
            <a:pPr lvl="1"/>
            <a:r>
              <a:rPr lang="en-ZA" sz="1800" dirty="0"/>
              <a:t>Sectoral numerical targets regulations.</a:t>
            </a:r>
          </a:p>
          <a:p>
            <a:pPr marL="470916" indent="-342900">
              <a:buFont typeface="+mj-lt"/>
              <a:buAutoNum type="arabicPeriod"/>
            </a:pPr>
            <a:r>
              <a:rPr lang="en-ZA" sz="1800" dirty="0"/>
              <a:t>Codes of Good Practise (Latest = current).</a:t>
            </a:r>
          </a:p>
          <a:p>
            <a:pPr lvl="1"/>
            <a:endParaRPr lang="en-ZA" dirty="0"/>
          </a:p>
        </p:txBody>
      </p:sp>
    </p:spTree>
    <p:extLst>
      <p:ext uri="{BB962C8B-B14F-4D97-AF65-F5344CB8AC3E}">
        <p14:creationId xmlns:p14="http://schemas.microsoft.com/office/powerpoint/2010/main" val="1073635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0CAC1-912A-3E2C-8B95-06AF29874186}"/>
              </a:ext>
            </a:extLst>
          </p:cNvPr>
          <p:cNvSpPr>
            <a:spLocks noGrp="1"/>
          </p:cNvSpPr>
          <p:nvPr>
            <p:ph type="title"/>
          </p:nvPr>
        </p:nvSpPr>
        <p:spPr/>
        <p:txBody>
          <a:bodyPr>
            <a:normAutofit/>
          </a:bodyPr>
          <a:lstStyle/>
          <a:p>
            <a:pPr algn="ctr"/>
            <a:r>
              <a:rPr lang="en-ZA" sz="3200" dirty="0">
                <a:solidFill>
                  <a:schemeClr val="accent6">
                    <a:lumMod val="75000"/>
                  </a:schemeClr>
                </a:solidFill>
                <a:latin typeface="Calibri" panose="020F0502020204030204" pitchFamily="34" charset="0"/>
                <a:cs typeface="Calibri" panose="020F0502020204030204" pitchFamily="34" charset="0"/>
              </a:rPr>
              <a:t>General Administrative EE Regulations</a:t>
            </a:r>
            <a:endParaRPr lang="en-ZA" sz="3200" dirty="0"/>
          </a:p>
        </p:txBody>
      </p:sp>
      <p:sp>
        <p:nvSpPr>
          <p:cNvPr id="3" name="Content Placeholder 2">
            <a:extLst>
              <a:ext uri="{FF2B5EF4-FFF2-40B4-BE49-F238E27FC236}">
                <a16:creationId xmlns:a16="http://schemas.microsoft.com/office/drawing/2014/main" id="{75E5D55E-AA02-4809-987C-F89270BE7C06}"/>
              </a:ext>
            </a:extLst>
          </p:cNvPr>
          <p:cNvSpPr>
            <a:spLocks noGrp="1"/>
          </p:cNvSpPr>
          <p:nvPr>
            <p:ph idx="1"/>
          </p:nvPr>
        </p:nvSpPr>
        <p:spPr/>
        <p:txBody>
          <a:bodyPr>
            <a:normAutofit fontScale="32500" lnSpcReduction="20000"/>
          </a:bodyPr>
          <a:lstStyle/>
          <a:p>
            <a:pPr marL="342265">
              <a:spcBef>
                <a:spcPts val="470"/>
              </a:spcBef>
              <a:buNone/>
            </a:pPr>
            <a:r>
              <a:rPr lang="en-US" sz="3200" b="1" dirty="0">
                <a:effectLst/>
                <a:latin typeface="Calibri" panose="020F0502020204030204" pitchFamily="34" charset="0"/>
                <a:ea typeface="Calibri" panose="020F0502020204030204" pitchFamily="34" charset="0"/>
                <a:cs typeface="Calibri" panose="020F0502020204030204" pitchFamily="34" charset="0"/>
              </a:rPr>
              <a:t>ARRANGEMENT OF REGULATIONS</a:t>
            </a:r>
            <a:endParaRPr lang="en-US" sz="3200" b="1" spc="-10" dirty="0">
              <a:effectLst/>
              <a:latin typeface="Calibri" panose="020F0502020204030204" pitchFamily="34" charset="0"/>
              <a:ea typeface="Calibri" panose="020F0502020204030204" pitchFamily="34" charset="0"/>
              <a:cs typeface="Calibri" panose="020F0502020204030204" pitchFamily="34" charset="0"/>
            </a:endParaRPr>
          </a:p>
          <a:p>
            <a:pPr marL="342265">
              <a:spcBef>
                <a:spcPts val="470"/>
              </a:spcBef>
              <a:buNone/>
            </a:pPr>
            <a:endParaRPr lang="en-ZA" sz="3200" dirty="0">
              <a:effectLst/>
              <a:latin typeface="Calibri" panose="020F0502020204030204" pitchFamily="34" charset="0"/>
              <a:ea typeface="Calibri" panose="020F0502020204030204" pitchFamily="34" charset="0"/>
              <a:cs typeface="Calibri" panose="020F0502020204030204" pitchFamily="34" charset="0"/>
            </a:endParaRPr>
          </a:p>
          <a:p>
            <a:pPr marL="514350" lvl="0" indent="-514350">
              <a:spcBef>
                <a:spcPts val="20"/>
              </a:spcBef>
              <a:buSzPts val="950"/>
              <a:buFont typeface="+mj-lt"/>
              <a:buAutoNum type="arabicPeriod"/>
              <a:tabLst>
                <a:tab pos="819150" algn="l"/>
                <a:tab pos="819785" algn="l"/>
              </a:tabLst>
            </a:pPr>
            <a:r>
              <a:rPr lang="en-US" sz="3200" spc="-10" dirty="0">
                <a:effectLst/>
                <a:latin typeface="Calibri" panose="020F0502020204030204" pitchFamily="34" charset="0"/>
                <a:ea typeface="Calibri" panose="020F0502020204030204" pitchFamily="34" charset="0"/>
                <a:cs typeface="Calibri" panose="020F0502020204030204" pitchFamily="34" charset="0"/>
              </a:rPr>
              <a:t>Definitions</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p>
            <a:pPr>
              <a:spcBef>
                <a:spcPts val="35"/>
              </a:spcBef>
              <a:buNone/>
            </a:pPr>
            <a:r>
              <a:rPr lang="en-US" sz="3200" dirty="0">
                <a:effectLst/>
                <a:latin typeface="Calibri" panose="020F0502020204030204" pitchFamily="34" charset="0"/>
                <a:ea typeface="Calibri" panose="020F0502020204030204" pitchFamily="34" charset="0"/>
                <a:cs typeface="Calibri" panose="020F0502020204030204" pitchFamily="34" charset="0"/>
              </a:rPr>
              <a:t> </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p>
            <a:pPr marL="342265">
              <a:spcBef>
                <a:spcPts val="5"/>
              </a:spcBef>
              <a:buNone/>
            </a:pPr>
            <a:r>
              <a:rPr lang="en-US" sz="3200" b="1" dirty="0">
                <a:effectLst/>
                <a:latin typeface="Calibri" panose="020F0502020204030204" pitchFamily="34" charset="0"/>
                <a:ea typeface="Calibri" panose="020F0502020204030204" pitchFamily="34" charset="0"/>
                <a:cs typeface="Calibri" panose="020F0502020204030204" pitchFamily="34" charset="0"/>
              </a:rPr>
              <a:t>WORK</a:t>
            </a:r>
            <a:r>
              <a:rPr lang="en-US" sz="3200" b="1" spc="5"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a:effectLst/>
                <a:latin typeface="Calibri" panose="020F0502020204030204" pitchFamily="34" charset="0"/>
                <a:ea typeface="Calibri" panose="020F0502020204030204" pitchFamily="34" charset="0"/>
                <a:cs typeface="Calibri" panose="020F0502020204030204" pitchFamily="34" charset="0"/>
              </a:rPr>
              <a:t>OF</a:t>
            </a:r>
            <a:r>
              <a:rPr lang="en-US" sz="3200" b="1" spc="5"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a:effectLst/>
                <a:latin typeface="Calibri" panose="020F0502020204030204" pitchFamily="34" charset="0"/>
                <a:ea typeface="Calibri" panose="020F0502020204030204" pitchFamily="34" charset="0"/>
                <a:cs typeface="Calibri" panose="020F0502020204030204" pitchFamily="34" charset="0"/>
              </a:rPr>
              <a:t>EQUAL </a:t>
            </a:r>
            <a:r>
              <a:rPr lang="en-US" sz="3200" b="1" spc="-20" dirty="0">
                <a:effectLst/>
                <a:latin typeface="Calibri" panose="020F0502020204030204" pitchFamily="34" charset="0"/>
                <a:ea typeface="Calibri" panose="020F0502020204030204" pitchFamily="34" charset="0"/>
                <a:cs typeface="Calibri" panose="020F0502020204030204" pitchFamily="34" charset="0"/>
              </a:rPr>
              <a:t>VALUE</a:t>
            </a:r>
          </a:p>
          <a:p>
            <a:pPr marL="342265">
              <a:spcBef>
                <a:spcPts val="5"/>
              </a:spcBef>
              <a:buNone/>
            </a:pPr>
            <a:endParaRPr lang="en-ZA" sz="3200" b="1" dirty="0">
              <a:effectLst/>
              <a:latin typeface="Calibri" panose="020F0502020204030204" pitchFamily="34" charset="0"/>
              <a:ea typeface="Calibri" panose="020F0502020204030204" pitchFamily="34" charset="0"/>
              <a:cs typeface="Calibri" panose="020F0502020204030204" pitchFamily="34" charset="0"/>
            </a:endParaRPr>
          </a:p>
          <a:p>
            <a:pPr marL="514350" indent="-514350">
              <a:spcBef>
                <a:spcPts val="20"/>
              </a:spcBef>
              <a:buSzPts val="950"/>
              <a:buFont typeface="+mj-lt"/>
              <a:buAutoNum type="arabicPeriod"/>
              <a:tabLst>
                <a:tab pos="819150" algn="l"/>
                <a:tab pos="819785" algn="l"/>
              </a:tabLst>
            </a:pPr>
            <a:r>
              <a:rPr lang="en-US" sz="3100" spc="-10" dirty="0">
                <a:latin typeface="Calibri" panose="020F0502020204030204" pitchFamily="34" charset="0"/>
                <a:ea typeface="Calibri" panose="020F0502020204030204" pitchFamily="34" charset="0"/>
                <a:cs typeface="Calibri" panose="020F0502020204030204" pitchFamily="34" charset="0"/>
              </a:rPr>
              <a:t>Equal Pay for Work of Equal Value Criteria</a:t>
            </a:r>
            <a:endParaRPr lang="en-ZA" sz="3100" spc="-10" dirty="0">
              <a:latin typeface="Calibri" panose="020F0502020204030204" pitchFamily="34" charset="0"/>
              <a:ea typeface="Calibri" panose="020F0502020204030204" pitchFamily="34" charset="0"/>
              <a:cs typeface="Calibri" panose="020F0502020204030204" pitchFamily="34" charset="0"/>
            </a:endParaRPr>
          </a:p>
          <a:p>
            <a:pPr marL="514350" indent="-514350">
              <a:spcBef>
                <a:spcPts val="20"/>
              </a:spcBef>
              <a:buSzPts val="950"/>
              <a:buFont typeface="+mj-lt"/>
              <a:buAutoNum type="arabicPeriod"/>
              <a:tabLst>
                <a:tab pos="819150" algn="l"/>
                <a:tab pos="819785" algn="l"/>
              </a:tabLst>
            </a:pPr>
            <a:r>
              <a:rPr lang="en-US" sz="3100" spc="-10" dirty="0">
                <a:latin typeface="Calibri" panose="020F0502020204030204" pitchFamily="34" charset="0"/>
                <a:ea typeface="Calibri" panose="020F0502020204030204" pitchFamily="34" charset="0"/>
                <a:cs typeface="Calibri" panose="020F0502020204030204" pitchFamily="34" charset="0"/>
              </a:rPr>
              <a:t>Eliminating unfair discrimination</a:t>
            </a:r>
            <a:endParaRPr lang="en-ZA" sz="3100" spc="-10" dirty="0">
              <a:latin typeface="Calibri" panose="020F0502020204030204" pitchFamily="34" charset="0"/>
              <a:ea typeface="Calibri" panose="020F0502020204030204" pitchFamily="34" charset="0"/>
              <a:cs typeface="Calibri" panose="020F0502020204030204" pitchFamily="34" charset="0"/>
            </a:endParaRPr>
          </a:p>
          <a:p>
            <a:pPr marL="514350" indent="-514350">
              <a:spcBef>
                <a:spcPts val="20"/>
              </a:spcBef>
              <a:buSzPts val="950"/>
              <a:buFont typeface="+mj-lt"/>
              <a:buAutoNum type="arabicPeriod"/>
              <a:tabLst>
                <a:tab pos="819150" algn="l"/>
                <a:tab pos="819785" algn="l"/>
              </a:tabLst>
            </a:pPr>
            <a:r>
              <a:rPr lang="en-US" sz="3100" spc="-10" dirty="0">
                <a:latin typeface="Calibri" panose="020F0502020204030204" pitchFamily="34" charset="0"/>
                <a:ea typeface="Calibri" panose="020F0502020204030204" pitchFamily="34" charset="0"/>
                <a:cs typeface="Calibri" panose="020F0502020204030204" pitchFamily="34" charset="0"/>
              </a:rPr>
              <a:t>Meaning of work of equal value</a:t>
            </a:r>
            <a:endParaRPr lang="en-ZA" sz="3100" spc="-10" dirty="0">
              <a:latin typeface="Calibri" panose="020F0502020204030204" pitchFamily="34" charset="0"/>
              <a:ea typeface="Calibri" panose="020F0502020204030204" pitchFamily="34" charset="0"/>
              <a:cs typeface="Calibri" panose="020F0502020204030204" pitchFamily="34" charset="0"/>
            </a:endParaRPr>
          </a:p>
          <a:p>
            <a:pPr marL="514350" indent="-514350">
              <a:spcBef>
                <a:spcPts val="20"/>
              </a:spcBef>
              <a:buSzPts val="950"/>
              <a:buFont typeface="+mj-lt"/>
              <a:buAutoNum type="arabicPeriod"/>
              <a:tabLst>
                <a:tab pos="819150" algn="l"/>
                <a:tab pos="819785" algn="l"/>
              </a:tabLst>
            </a:pPr>
            <a:r>
              <a:rPr lang="en-US" sz="3100" spc="-10" dirty="0">
                <a:latin typeface="Calibri" panose="020F0502020204030204" pitchFamily="34" charset="0"/>
                <a:ea typeface="Calibri" panose="020F0502020204030204" pitchFamily="34" charset="0"/>
                <a:cs typeface="Calibri" panose="020F0502020204030204" pitchFamily="34" charset="0"/>
              </a:rPr>
              <a:t>Methodology</a:t>
            </a:r>
            <a:endParaRPr lang="en-ZA" sz="3100" spc="-10" dirty="0">
              <a:latin typeface="Calibri" panose="020F0502020204030204" pitchFamily="34" charset="0"/>
              <a:ea typeface="Calibri" panose="020F0502020204030204" pitchFamily="34" charset="0"/>
              <a:cs typeface="Calibri" panose="020F0502020204030204" pitchFamily="34" charset="0"/>
            </a:endParaRPr>
          </a:p>
          <a:p>
            <a:pPr marL="514350" indent="-514350">
              <a:spcBef>
                <a:spcPts val="20"/>
              </a:spcBef>
              <a:buSzPts val="950"/>
              <a:buFont typeface="+mj-lt"/>
              <a:buAutoNum type="arabicPeriod"/>
              <a:tabLst>
                <a:tab pos="819150" algn="l"/>
                <a:tab pos="819785" algn="l"/>
              </a:tabLst>
            </a:pPr>
            <a:r>
              <a:rPr lang="en-US" sz="3100" spc="-10" dirty="0">
                <a:latin typeface="Calibri" panose="020F0502020204030204" pitchFamily="34" charset="0"/>
                <a:ea typeface="Calibri" panose="020F0502020204030204" pitchFamily="34" charset="0"/>
                <a:cs typeface="Calibri" panose="020F0502020204030204" pitchFamily="34" charset="0"/>
              </a:rPr>
              <a:t>Assessing whether work is of equal value</a:t>
            </a:r>
            <a:endParaRPr lang="en-ZA" sz="3100" spc="-10" dirty="0">
              <a:latin typeface="Calibri" panose="020F0502020204030204" pitchFamily="34" charset="0"/>
              <a:ea typeface="Calibri" panose="020F0502020204030204" pitchFamily="34" charset="0"/>
              <a:cs typeface="Calibri" panose="020F0502020204030204" pitchFamily="34" charset="0"/>
            </a:endParaRPr>
          </a:p>
          <a:p>
            <a:pPr marL="514350" indent="-514350">
              <a:spcBef>
                <a:spcPts val="20"/>
              </a:spcBef>
              <a:buSzPts val="950"/>
              <a:buFont typeface="+mj-lt"/>
              <a:buAutoNum type="arabicPeriod"/>
              <a:tabLst>
                <a:tab pos="819150" algn="l"/>
                <a:tab pos="819785" algn="l"/>
              </a:tabLst>
            </a:pPr>
            <a:r>
              <a:rPr lang="en-US" sz="3100" spc="-10" dirty="0">
                <a:latin typeface="Calibri" panose="020F0502020204030204" pitchFamily="34" charset="0"/>
                <a:ea typeface="Calibri" panose="020F0502020204030204" pitchFamily="34" charset="0"/>
                <a:cs typeface="Calibri" panose="020F0502020204030204" pitchFamily="34" charset="0"/>
              </a:rPr>
              <a:t>Factors justifying differentiation in terms and conditions of employment</a:t>
            </a:r>
            <a:endParaRPr lang="en-ZA" sz="3100" spc="-10" dirty="0">
              <a:latin typeface="Calibri" panose="020F0502020204030204" pitchFamily="34" charset="0"/>
              <a:ea typeface="Calibri" panose="020F0502020204030204" pitchFamily="34" charset="0"/>
              <a:cs typeface="Calibri" panose="020F0502020204030204" pitchFamily="34" charset="0"/>
            </a:endParaRPr>
          </a:p>
          <a:p>
            <a:pPr>
              <a:spcBef>
                <a:spcPts val="35"/>
              </a:spcBef>
              <a:buNone/>
            </a:pPr>
            <a:r>
              <a:rPr lang="en-US" sz="3100" dirty="0">
                <a:effectLst/>
                <a:latin typeface="Calibri" panose="020F0502020204030204" pitchFamily="34" charset="0"/>
                <a:ea typeface="Calibri" panose="020F0502020204030204" pitchFamily="34" charset="0"/>
                <a:cs typeface="Calibri" panose="020F0502020204030204" pitchFamily="34" charset="0"/>
              </a:rPr>
              <a:t> </a:t>
            </a:r>
            <a:endParaRPr lang="en-ZA" sz="3100" dirty="0">
              <a:effectLst/>
              <a:latin typeface="Calibri" panose="020F0502020204030204" pitchFamily="34" charset="0"/>
              <a:ea typeface="Calibri" panose="020F0502020204030204" pitchFamily="34" charset="0"/>
              <a:cs typeface="Calibri" panose="020F0502020204030204" pitchFamily="34" charset="0"/>
            </a:endParaRPr>
          </a:p>
          <a:p>
            <a:pPr marL="342265">
              <a:buNone/>
            </a:pPr>
            <a:r>
              <a:rPr lang="en-US" sz="31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DUTIES</a:t>
            </a:r>
            <a:r>
              <a:rPr lang="en-US" sz="3100" b="1" spc="1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31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OF A</a:t>
            </a:r>
            <a:r>
              <a:rPr lang="en-US" sz="3100" b="1" spc="1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31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DESIGNATED</a:t>
            </a:r>
            <a:r>
              <a:rPr lang="en-US" sz="3100" b="1" spc="1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3100" b="1" spc="-1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EMPLOYER</a:t>
            </a:r>
          </a:p>
          <a:p>
            <a:pPr marL="342265">
              <a:buNone/>
            </a:pPr>
            <a:endParaRPr lang="en-ZA" sz="3100" b="1"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514350" lvl="0" indent="-514350">
              <a:spcBef>
                <a:spcPts val="20"/>
              </a:spcBef>
              <a:buSzPts val="950"/>
              <a:buFont typeface="+mj-lt"/>
              <a:buAutoNum type="arabicPeriod"/>
              <a:tabLst>
                <a:tab pos="819150" algn="l"/>
                <a:tab pos="819785" algn="l"/>
              </a:tabLst>
            </a:pPr>
            <a:r>
              <a:rPr lang="en-US" sz="3100" spc="-10" dirty="0">
                <a:highlight>
                  <a:srgbClr val="FFFF00"/>
                </a:highlight>
                <a:latin typeface="Calibri" panose="020F0502020204030204" pitchFamily="34" charset="0"/>
                <a:ea typeface="Calibri" panose="020F0502020204030204" pitchFamily="34" charset="0"/>
                <a:cs typeface="Calibri" panose="020F0502020204030204" pitchFamily="34" charset="0"/>
              </a:rPr>
              <a:t>Collecting information and conducting an analysis</a:t>
            </a:r>
            <a:endParaRPr lang="en-ZA" sz="3100" spc="-1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514350" lvl="0" indent="-514350">
              <a:spcBef>
                <a:spcPts val="20"/>
              </a:spcBef>
              <a:buSzPts val="950"/>
              <a:buFont typeface="+mj-lt"/>
              <a:buAutoNum type="arabicPeriod"/>
              <a:tabLst>
                <a:tab pos="819150" algn="l"/>
                <a:tab pos="819785" algn="l"/>
              </a:tabLst>
            </a:pPr>
            <a:r>
              <a:rPr lang="en-US" sz="3100" spc="-10" dirty="0">
                <a:highlight>
                  <a:srgbClr val="FFFF00"/>
                </a:highlight>
                <a:latin typeface="Calibri" panose="020F0502020204030204" pitchFamily="34" charset="0"/>
                <a:ea typeface="Calibri" panose="020F0502020204030204" pitchFamily="34" charset="0"/>
                <a:cs typeface="Calibri" panose="020F0502020204030204" pitchFamily="34" charset="0"/>
              </a:rPr>
              <a:t>Duty to prepare and implement an Employment Equity Plan</a:t>
            </a:r>
            <a:endParaRPr lang="en-ZA" sz="3100" spc="-1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514350" lvl="0" indent="-514350">
              <a:spcBef>
                <a:spcPts val="20"/>
              </a:spcBef>
              <a:buSzPts val="950"/>
              <a:buFont typeface="+mj-lt"/>
              <a:buAutoNum type="arabicPeriod"/>
              <a:tabLst>
                <a:tab pos="819150" algn="l"/>
                <a:tab pos="819785" algn="l"/>
              </a:tabLst>
            </a:pPr>
            <a:r>
              <a:rPr lang="en-US" sz="3100" spc="-10" dirty="0">
                <a:highlight>
                  <a:srgbClr val="FFFF00"/>
                </a:highlight>
                <a:latin typeface="Calibri" panose="020F0502020204030204" pitchFamily="34" charset="0"/>
                <a:ea typeface="Calibri" panose="020F0502020204030204" pitchFamily="34" charset="0"/>
                <a:cs typeface="Calibri" panose="020F0502020204030204" pitchFamily="34" charset="0"/>
              </a:rPr>
              <a:t>Duty to report</a:t>
            </a:r>
            <a:endParaRPr lang="en-ZA" sz="3100" spc="-1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514350" lvl="0" indent="-514350">
              <a:spcBef>
                <a:spcPts val="20"/>
              </a:spcBef>
              <a:buSzPts val="950"/>
              <a:buFont typeface="+mj-lt"/>
              <a:buAutoNum type="arabicPeriod"/>
              <a:tabLst>
                <a:tab pos="819150" algn="l"/>
                <a:tab pos="819785" algn="l"/>
              </a:tabLst>
            </a:pPr>
            <a:r>
              <a:rPr lang="en-US" sz="3100" spc="-10" dirty="0">
                <a:highlight>
                  <a:srgbClr val="FFFF00"/>
                </a:highlight>
                <a:latin typeface="Calibri" panose="020F0502020204030204" pitchFamily="34" charset="0"/>
                <a:ea typeface="Calibri" panose="020F0502020204030204" pitchFamily="34" charset="0"/>
                <a:cs typeface="Calibri" panose="020F0502020204030204" pitchFamily="34" charset="0"/>
              </a:rPr>
              <a:t>Duty to inform</a:t>
            </a:r>
            <a:endParaRPr lang="en-ZA" sz="3100" spc="-1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514350" lvl="0" indent="-514350">
              <a:spcBef>
                <a:spcPts val="20"/>
              </a:spcBef>
              <a:buSzPts val="950"/>
              <a:buFont typeface="+mj-lt"/>
              <a:buAutoNum type="arabicPeriod"/>
              <a:tabLst>
                <a:tab pos="819150" algn="l"/>
                <a:tab pos="819785" algn="l"/>
              </a:tabLst>
            </a:pPr>
            <a:r>
              <a:rPr lang="en-US" sz="3100" spc="-10" dirty="0">
                <a:highlight>
                  <a:srgbClr val="FFFF00"/>
                </a:highlight>
                <a:latin typeface="Calibri" panose="020F0502020204030204" pitchFamily="34" charset="0"/>
                <a:ea typeface="Calibri" panose="020F0502020204030204" pitchFamily="34" charset="0"/>
                <a:cs typeface="Calibri" panose="020F0502020204030204" pitchFamily="34" charset="0"/>
              </a:rPr>
              <a:t>Income differentials and discrimination</a:t>
            </a:r>
            <a:endParaRPr lang="en-ZA" sz="3100" spc="-1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a:spcBef>
                <a:spcPts val="50"/>
              </a:spcBef>
              <a:buNone/>
            </a:pPr>
            <a:r>
              <a:rPr lang="en-US" sz="3100" dirty="0">
                <a:effectLst/>
                <a:latin typeface="Calibri" panose="020F0502020204030204" pitchFamily="34" charset="0"/>
                <a:ea typeface="Calibri" panose="020F0502020204030204" pitchFamily="34" charset="0"/>
                <a:cs typeface="Calibri" panose="020F0502020204030204" pitchFamily="34" charset="0"/>
              </a:rPr>
              <a:t> </a:t>
            </a:r>
            <a:endParaRPr lang="en-ZA" sz="3100" dirty="0">
              <a:effectLst/>
              <a:latin typeface="Calibri" panose="020F0502020204030204" pitchFamily="34" charset="0"/>
              <a:ea typeface="Calibri" panose="020F0502020204030204" pitchFamily="34" charset="0"/>
              <a:cs typeface="Calibri" panose="020F0502020204030204" pitchFamily="34" charset="0"/>
            </a:endParaRPr>
          </a:p>
          <a:p>
            <a:pPr marL="342265">
              <a:buNone/>
            </a:pPr>
            <a:r>
              <a:rPr lang="en-US" sz="3100" b="1" dirty="0">
                <a:effectLst/>
                <a:latin typeface="Calibri" panose="020F0502020204030204" pitchFamily="34" charset="0"/>
                <a:ea typeface="Calibri" panose="020F0502020204030204" pitchFamily="34" charset="0"/>
                <a:cs typeface="Calibri" panose="020F0502020204030204" pitchFamily="34" charset="0"/>
              </a:rPr>
              <a:t>ENFORCEMENT</a:t>
            </a:r>
            <a:r>
              <a:rPr lang="en-US" sz="3100" b="1" spc="15" dirty="0">
                <a:effectLst/>
                <a:latin typeface="Calibri" panose="020F0502020204030204" pitchFamily="34" charset="0"/>
                <a:ea typeface="Calibri" panose="020F0502020204030204" pitchFamily="34" charset="0"/>
                <a:cs typeface="Calibri" panose="020F0502020204030204" pitchFamily="34" charset="0"/>
              </a:rPr>
              <a:t> </a:t>
            </a:r>
            <a:r>
              <a:rPr lang="en-US" sz="3100" b="1" spc="-10" dirty="0">
                <a:effectLst/>
                <a:latin typeface="Calibri" panose="020F0502020204030204" pitchFamily="34" charset="0"/>
                <a:ea typeface="Calibri" panose="020F0502020204030204" pitchFamily="34" charset="0"/>
                <a:cs typeface="Calibri" panose="020F0502020204030204" pitchFamily="34" charset="0"/>
              </a:rPr>
              <a:t>MECHANISMS</a:t>
            </a:r>
          </a:p>
          <a:p>
            <a:pPr marL="514350" indent="-514350">
              <a:spcBef>
                <a:spcPts val="20"/>
              </a:spcBef>
              <a:buSzPts val="950"/>
              <a:buFont typeface="+mj-lt"/>
              <a:buAutoNum type="arabicPeriod"/>
              <a:tabLst>
                <a:tab pos="819150" algn="l"/>
                <a:tab pos="819785" algn="l"/>
              </a:tabLst>
            </a:pPr>
            <a:endParaRPr lang="en-ZA" sz="3100" spc="-10" dirty="0">
              <a:latin typeface="Calibri" panose="020F0502020204030204" pitchFamily="34" charset="0"/>
              <a:ea typeface="Calibri" panose="020F0502020204030204" pitchFamily="34" charset="0"/>
              <a:cs typeface="Calibri" panose="020F0502020204030204" pitchFamily="34" charset="0"/>
            </a:endParaRPr>
          </a:p>
          <a:p>
            <a:pPr marL="514350" indent="-514350">
              <a:spcBef>
                <a:spcPts val="20"/>
              </a:spcBef>
              <a:buSzPts val="950"/>
              <a:buFont typeface="+mj-lt"/>
              <a:buAutoNum type="arabicPeriod"/>
              <a:tabLst>
                <a:tab pos="819150" algn="l"/>
                <a:tab pos="819785" algn="l"/>
              </a:tabLst>
            </a:pPr>
            <a:r>
              <a:rPr lang="en-US" sz="3100" spc="-10" dirty="0">
                <a:latin typeface="Calibri" panose="020F0502020204030204" pitchFamily="34" charset="0"/>
                <a:ea typeface="Calibri" panose="020F0502020204030204" pitchFamily="34" charset="0"/>
                <a:cs typeface="Calibri" panose="020F0502020204030204" pitchFamily="34" charset="0"/>
              </a:rPr>
              <a:t>Requesting an undertaking</a:t>
            </a:r>
            <a:endParaRPr lang="en-ZA" sz="3100" spc="-10" dirty="0">
              <a:latin typeface="Calibri" panose="020F0502020204030204" pitchFamily="34" charset="0"/>
              <a:ea typeface="Calibri" panose="020F0502020204030204" pitchFamily="34" charset="0"/>
              <a:cs typeface="Calibri" panose="020F0502020204030204" pitchFamily="34" charset="0"/>
            </a:endParaRPr>
          </a:p>
          <a:p>
            <a:pPr marL="514350" indent="-514350">
              <a:spcBef>
                <a:spcPts val="20"/>
              </a:spcBef>
              <a:buSzPts val="950"/>
              <a:buFont typeface="+mj-lt"/>
              <a:buAutoNum type="arabicPeriod"/>
              <a:tabLst>
                <a:tab pos="819150" algn="l"/>
                <a:tab pos="819785" algn="l"/>
              </a:tabLst>
            </a:pPr>
            <a:r>
              <a:rPr lang="en-US" sz="3100" spc="-10" dirty="0">
                <a:latin typeface="Calibri" panose="020F0502020204030204" pitchFamily="34" charset="0"/>
                <a:ea typeface="Calibri" panose="020F0502020204030204" pitchFamily="34" charset="0"/>
                <a:cs typeface="Calibri" panose="020F0502020204030204" pitchFamily="34" charset="0"/>
              </a:rPr>
              <a:t>Compliance order</a:t>
            </a:r>
            <a:endParaRPr lang="en-ZA" sz="3100" spc="-10" dirty="0">
              <a:latin typeface="Calibri" panose="020F0502020204030204" pitchFamily="34" charset="0"/>
              <a:ea typeface="Calibri" panose="020F0502020204030204" pitchFamily="34" charset="0"/>
              <a:cs typeface="Calibri" panose="020F0502020204030204" pitchFamily="34" charset="0"/>
            </a:endParaRPr>
          </a:p>
          <a:p>
            <a:pPr marL="514350" indent="-514350">
              <a:spcBef>
                <a:spcPts val="20"/>
              </a:spcBef>
              <a:buSzPts val="950"/>
              <a:buFont typeface="+mj-lt"/>
              <a:buAutoNum type="arabicPeriod"/>
              <a:tabLst>
                <a:tab pos="819150" algn="l"/>
                <a:tab pos="819785" algn="l"/>
              </a:tabLst>
            </a:pPr>
            <a:r>
              <a:rPr lang="en-US" sz="3100" spc="-10" dirty="0">
                <a:latin typeface="Calibri" panose="020F0502020204030204" pitchFamily="34" charset="0"/>
                <a:ea typeface="Calibri" panose="020F0502020204030204" pitchFamily="34" charset="0"/>
                <a:cs typeface="Calibri" panose="020F0502020204030204" pitchFamily="34" charset="0"/>
              </a:rPr>
              <a:t>14A  Service of compliance order</a:t>
            </a:r>
            <a:endParaRPr lang="en-ZA" sz="3100" spc="-10" dirty="0">
              <a:latin typeface="Calibri" panose="020F0502020204030204" pitchFamily="34" charset="0"/>
              <a:ea typeface="Calibri" panose="020F0502020204030204" pitchFamily="34" charset="0"/>
              <a:cs typeface="Calibri" panose="020F0502020204030204" pitchFamily="34" charset="0"/>
            </a:endParaRPr>
          </a:p>
          <a:p>
            <a:pPr marL="514350" indent="-514350">
              <a:spcBef>
                <a:spcPts val="20"/>
              </a:spcBef>
              <a:buSzPts val="950"/>
              <a:buFont typeface="+mj-lt"/>
              <a:buAutoNum type="arabicPeriod"/>
              <a:tabLst>
                <a:tab pos="819150" algn="l"/>
                <a:tab pos="819785" algn="l"/>
              </a:tabLst>
            </a:pPr>
            <a:r>
              <a:rPr lang="en-US" sz="3100" spc="-10" dirty="0">
                <a:latin typeface="Calibri" panose="020F0502020204030204" pitchFamily="34" charset="0"/>
                <a:ea typeface="Calibri" panose="020F0502020204030204" pitchFamily="34" charset="0"/>
                <a:cs typeface="Calibri" panose="020F0502020204030204" pitchFamily="34" charset="0"/>
              </a:rPr>
              <a:t>Review by the Director-General (DG Review)</a:t>
            </a:r>
            <a:endParaRPr lang="en-ZA" sz="3100" spc="-10" dirty="0">
              <a:latin typeface="Calibri" panose="020F0502020204030204" pitchFamily="34" charset="0"/>
              <a:ea typeface="Calibri" panose="020F0502020204030204" pitchFamily="34" charset="0"/>
              <a:cs typeface="Calibri" panose="020F0502020204030204" pitchFamily="34" charset="0"/>
            </a:endParaRPr>
          </a:p>
          <a:p>
            <a:pPr>
              <a:spcBef>
                <a:spcPts val="35"/>
              </a:spcBef>
              <a:buNone/>
            </a:pPr>
            <a:r>
              <a:rPr lang="en-US" sz="3100" dirty="0">
                <a:effectLst/>
                <a:latin typeface="Calibri" panose="020F0502020204030204" pitchFamily="34" charset="0"/>
                <a:ea typeface="Calibri" panose="020F0502020204030204" pitchFamily="34" charset="0"/>
                <a:cs typeface="Calibri" panose="020F0502020204030204" pitchFamily="34" charset="0"/>
              </a:rPr>
              <a:t> </a:t>
            </a:r>
            <a:endParaRPr lang="en-ZA" sz="3100" dirty="0">
              <a:effectLst/>
              <a:latin typeface="Calibri" panose="020F0502020204030204" pitchFamily="34" charset="0"/>
              <a:ea typeface="Calibri" panose="020F0502020204030204" pitchFamily="34" charset="0"/>
              <a:cs typeface="Calibri" panose="020F0502020204030204" pitchFamily="34" charset="0"/>
            </a:endParaRPr>
          </a:p>
          <a:p>
            <a:pPr marL="342265">
              <a:buNone/>
            </a:pPr>
            <a:r>
              <a:rPr lang="en-US" sz="3100" b="1" dirty="0">
                <a:effectLst/>
                <a:latin typeface="Calibri" panose="020F0502020204030204" pitchFamily="34" charset="0"/>
                <a:ea typeface="Calibri" panose="020F0502020204030204" pitchFamily="34" charset="0"/>
                <a:cs typeface="Calibri" panose="020F0502020204030204" pitchFamily="34" charset="0"/>
              </a:rPr>
              <a:t>GENERAL ADMINISTRATIVE</a:t>
            </a:r>
            <a:r>
              <a:rPr lang="en-US" sz="3100" b="1" spc="30" dirty="0">
                <a:effectLst/>
                <a:latin typeface="Calibri" panose="020F0502020204030204" pitchFamily="34" charset="0"/>
                <a:ea typeface="Calibri" panose="020F0502020204030204" pitchFamily="34" charset="0"/>
                <a:cs typeface="Calibri" panose="020F0502020204030204" pitchFamily="34" charset="0"/>
              </a:rPr>
              <a:t> </a:t>
            </a:r>
            <a:r>
              <a:rPr lang="en-US" sz="3100" b="1" spc="-10" dirty="0">
                <a:effectLst/>
                <a:latin typeface="Calibri" panose="020F0502020204030204" pitchFamily="34" charset="0"/>
                <a:ea typeface="Calibri" panose="020F0502020204030204" pitchFamily="34" charset="0"/>
                <a:cs typeface="Calibri" panose="020F0502020204030204" pitchFamily="34" charset="0"/>
              </a:rPr>
              <a:t>MATTERS</a:t>
            </a:r>
          </a:p>
          <a:p>
            <a:pPr marL="342265">
              <a:buNone/>
            </a:pPr>
            <a:endParaRPr lang="en-ZA" sz="3100" b="1" dirty="0">
              <a:effectLst/>
              <a:latin typeface="Calibri" panose="020F0502020204030204" pitchFamily="34" charset="0"/>
              <a:ea typeface="Calibri" panose="020F0502020204030204" pitchFamily="34" charset="0"/>
              <a:cs typeface="Calibri" panose="020F0502020204030204" pitchFamily="34" charset="0"/>
            </a:endParaRPr>
          </a:p>
          <a:p>
            <a:pPr marL="514350" indent="-514350">
              <a:spcBef>
                <a:spcPts val="20"/>
              </a:spcBef>
              <a:buSzPts val="950"/>
              <a:buFont typeface="+mj-lt"/>
              <a:buAutoNum type="arabicPeriod"/>
              <a:tabLst>
                <a:tab pos="819150" algn="l"/>
                <a:tab pos="819785" algn="l"/>
              </a:tabLst>
            </a:pPr>
            <a:r>
              <a:rPr lang="en-US" sz="3100" spc="-10" dirty="0">
                <a:latin typeface="Calibri" panose="020F0502020204030204" pitchFamily="34" charset="0"/>
                <a:ea typeface="Calibri" panose="020F0502020204030204" pitchFamily="34" charset="0"/>
                <a:cs typeface="Calibri" panose="020F0502020204030204" pitchFamily="34" charset="0"/>
              </a:rPr>
              <a:t>EE Compliance Certificate in terms of section 53</a:t>
            </a:r>
            <a:endParaRPr lang="en-ZA" sz="3100" spc="-10" dirty="0">
              <a:latin typeface="Calibri" panose="020F0502020204030204" pitchFamily="34" charset="0"/>
              <a:ea typeface="Calibri" panose="020F0502020204030204" pitchFamily="34" charset="0"/>
              <a:cs typeface="Calibri" panose="020F0502020204030204" pitchFamily="34" charset="0"/>
            </a:endParaRPr>
          </a:p>
          <a:p>
            <a:pPr marL="514350" indent="-514350">
              <a:spcBef>
                <a:spcPts val="20"/>
              </a:spcBef>
              <a:buSzPts val="950"/>
              <a:buFont typeface="+mj-lt"/>
              <a:buAutoNum type="arabicPeriod"/>
              <a:tabLst>
                <a:tab pos="819150" algn="l"/>
                <a:tab pos="819785" algn="l"/>
              </a:tabLst>
            </a:pPr>
            <a:r>
              <a:rPr lang="en-US" sz="3100" spc="-10" dirty="0">
                <a:latin typeface="Calibri" panose="020F0502020204030204" pitchFamily="34" charset="0"/>
                <a:ea typeface="Calibri" panose="020F0502020204030204" pitchFamily="34" charset="0"/>
                <a:cs typeface="Calibri" panose="020F0502020204030204" pitchFamily="34" charset="0"/>
              </a:rPr>
              <a:t>Withdrawal of the EE Compliance Certificate (EEA 16C)</a:t>
            </a:r>
            <a:endParaRPr lang="en-ZA" sz="3100" spc="-10" dirty="0">
              <a:latin typeface="Calibri" panose="020F0502020204030204" pitchFamily="34" charset="0"/>
              <a:ea typeface="Calibri" panose="020F0502020204030204" pitchFamily="34" charset="0"/>
              <a:cs typeface="Calibri" panose="020F0502020204030204" pitchFamily="34" charset="0"/>
            </a:endParaRPr>
          </a:p>
          <a:p>
            <a:pPr marL="514350" indent="-514350">
              <a:spcBef>
                <a:spcPts val="20"/>
              </a:spcBef>
              <a:buSzPts val="950"/>
              <a:buFont typeface="+mj-lt"/>
              <a:buAutoNum type="arabicPeriod"/>
              <a:tabLst>
                <a:tab pos="819150" algn="l"/>
                <a:tab pos="819785" algn="l"/>
              </a:tabLst>
            </a:pPr>
            <a:r>
              <a:rPr lang="en-US" sz="3100" spc="-10" dirty="0">
                <a:latin typeface="Calibri" panose="020F0502020204030204" pitchFamily="34" charset="0"/>
                <a:ea typeface="Calibri" panose="020F0502020204030204" pitchFamily="34" charset="0"/>
                <a:cs typeface="Calibri" panose="020F0502020204030204" pitchFamily="34" charset="0"/>
              </a:rPr>
              <a:t>Repeal of laws</a:t>
            </a:r>
            <a:endParaRPr lang="en-ZA" sz="3100" spc="-10" dirty="0">
              <a:latin typeface="Calibri" panose="020F0502020204030204" pitchFamily="34" charset="0"/>
              <a:ea typeface="Calibri" panose="020F0502020204030204" pitchFamily="34" charset="0"/>
              <a:cs typeface="Calibri" panose="020F0502020204030204" pitchFamily="34" charset="0"/>
            </a:endParaRPr>
          </a:p>
          <a:p>
            <a:pPr marL="514350" indent="-514350">
              <a:spcBef>
                <a:spcPts val="20"/>
              </a:spcBef>
              <a:buSzPts val="950"/>
              <a:buFont typeface="+mj-lt"/>
              <a:buAutoNum type="arabicPeriod"/>
              <a:tabLst>
                <a:tab pos="819150" algn="l"/>
                <a:tab pos="819785" algn="l"/>
              </a:tabLst>
            </a:pPr>
            <a:r>
              <a:rPr lang="en-US" sz="3100" spc="-10" dirty="0">
                <a:latin typeface="Calibri" panose="020F0502020204030204" pitchFamily="34" charset="0"/>
                <a:ea typeface="Calibri" panose="020F0502020204030204" pitchFamily="34" charset="0"/>
                <a:cs typeface="Calibri" panose="020F0502020204030204" pitchFamily="34" charset="0"/>
              </a:rPr>
              <a:t>Short Title</a:t>
            </a:r>
            <a:endParaRPr lang="en-ZA" sz="3100" spc="-10" dirty="0">
              <a:latin typeface="Calibri" panose="020F0502020204030204" pitchFamily="34" charset="0"/>
              <a:ea typeface="Calibri" panose="020F0502020204030204" pitchFamily="34" charset="0"/>
              <a:cs typeface="Calibri" panose="020F0502020204030204" pitchFamily="34" charset="0"/>
            </a:endParaRPr>
          </a:p>
          <a:p>
            <a:endParaRPr lang="en-ZA" dirty="0"/>
          </a:p>
        </p:txBody>
      </p:sp>
      <p:sp>
        <p:nvSpPr>
          <p:cNvPr id="4" name="Rectangle 3">
            <a:extLst>
              <a:ext uri="{FF2B5EF4-FFF2-40B4-BE49-F238E27FC236}">
                <a16:creationId xmlns:a16="http://schemas.microsoft.com/office/drawing/2014/main" id="{6C3A0EA8-AEEF-1A4A-B1FD-3C8B5F061A85}"/>
              </a:ext>
            </a:extLst>
          </p:cNvPr>
          <p:cNvSpPr/>
          <p:nvPr/>
        </p:nvSpPr>
        <p:spPr>
          <a:xfrm>
            <a:off x="6516216" y="3490459"/>
            <a:ext cx="2088232" cy="6480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a:solidFill>
                  <a:srgbClr val="00B0F0"/>
                </a:solidFill>
              </a:rPr>
              <a:t>Focus points for discussion today</a:t>
            </a:r>
          </a:p>
        </p:txBody>
      </p:sp>
      <p:sp>
        <p:nvSpPr>
          <p:cNvPr id="5" name="Arrow: Left 4">
            <a:extLst>
              <a:ext uri="{FF2B5EF4-FFF2-40B4-BE49-F238E27FC236}">
                <a16:creationId xmlns:a16="http://schemas.microsoft.com/office/drawing/2014/main" id="{1FDF405A-833C-913F-0CE5-79986911BF61}"/>
              </a:ext>
            </a:extLst>
          </p:cNvPr>
          <p:cNvSpPr/>
          <p:nvPr/>
        </p:nvSpPr>
        <p:spPr>
          <a:xfrm>
            <a:off x="5292080" y="3637396"/>
            <a:ext cx="1080120" cy="35419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highlight>
                <a:srgbClr val="00FF00"/>
              </a:highlight>
            </a:endParaRPr>
          </a:p>
        </p:txBody>
      </p:sp>
    </p:spTree>
    <p:extLst>
      <p:ext uri="{BB962C8B-B14F-4D97-AF65-F5344CB8AC3E}">
        <p14:creationId xmlns:p14="http://schemas.microsoft.com/office/powerpoint/2010/main" val="1055238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600" dirty="0">
                <a:solidFill>
                  <a:schemeClr val="accent6">
                    <a:lumMod val="75000"/>
                  </a:schemeClr>
                </a:solidFill>
                <a:latin typeface="Calibri" panose="020F0502020204030204" pitchFamily="34" charset="0"/>
                <a:cs typeface="Calibri" panose="020F0502020204030204" pitchFamily="34" charset="0"/>
              </a:rPr>
              <a:t>General Administrative EE Regulations</a:t>
            </a:r>
          </a:p>
        </p:txBody>
      </p:sp>
      <p:sp>
        <p:nvSpPr>
          <p:cNvPr id="3" name="Content Placeholder 2"/>
          <p:cNvSpPr>
            <a:spLocks noGrp="1"/>
          </p:cNvSpPr>
          <p:nvPr>
            <p:ph idx="1"/>
          </p:nvPr>
        </p:nvSpPr>
        <p:spPr/>
        <p:txBody>
          <a:bodyPr>
            <a:normAutofit fontScale="77500" lnSpcReduction="20000"/>
          </a:bodyPr>
          <a:lstStyle/>
          <a:p>
            <a:pPr marL="421640">
              <a:spcBef>
                <a:spcPts val="5"/>
              </a:spcBef>
              <a:buNone/>
            </a:pPr>
            <a:r>
              <a:rPr lang="en-US" sz="2000" b="1" dirty="0">
                <a:effectLst/>
                <a:latin typeface="Calibri" panose="020F0502020204030204" pitchFamily="34" charset="0"/>
                <a:ea typeface="Calibri" panose="020F0502020204030204" pitchFamily="34" charset="0"/>
                <a:cs typeface="Calibri" panose="020F0502020204030204" pitchFamily="34" charset="0"/>
              </a:rPr>
              <a:t>FORMS AND</a:t>
            </a:r>
            <a:r>
              <a:rPr lang="en-US" sz="2000" b="1" spc="5" dirty="0">
                <a:effectLst/>
                <a:latin typeface="Calibri" panose="020F0502020204030204" pitchFamily="34" charset="0"/>
                <a:ea typeface="Calibri" panose="020F0502020204030204" pitchFamily="34" charset="0"/>
                <a:cs typeface="Calibri" panose="020F0502020204030204" pitchFamily="34" charset="0"/>
              </a:rPr>
              <a:t> </a:t>
            </a:r>
            <a:r>
              <a:rPr lang="en-US" sz="2000" b="1" spc="-10" dirty="0">
                <a:effectLst/>
                <a:latin typeface="Calibri" panose="020F0502020204030204" pitchFamily="34" charset="0"/>
                <a:ea typeface="Calibri" panose="020F0502020204030204" pitchFamily="34" charset="0"/>
                <a:cs typeface="Calibri" panose="020F0502020204030204" pitchFamily="34" charset="0"/>
              </a:rPr>
              <a:t>ANNEXURES</a:t>
            </a:r>
          </a:p>
          <a:p>
            <a:pPr marL="421640">
              <a:spcBef>
                <a:spcPts val="5"/>
              </a:spcBef>
              <a:buNone/>
            </a:pPr>
            <a:endParaRPr lang="en-ZA" sz="2000" b="1" dirty="0">
              <a:effectLst/>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EEA1: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Employee declaration</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in</a:t>
            </a:r>
            <a:r>
              <a:rPr lang="en-US" sz="2000" spc="-1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terms of</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Section</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19(1)</a:t>
            </a:r>
            <a:r>
              <a:rPr lang="en-US" sz="2000" spc="-1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of</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the</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spc="-2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Act.</a:t>
            </a:r>
            <a:endParaRPr lang="en-ZA" sz="20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spc="-10" dirty="0">
                <a:effectLst/>
                <a:latin typeface="Calibri" panose="020F0502020204030204" pitchFamily="34" charset="0"/>
                <a:ea typeface="Calibri" panose="020F0502020204030204" pitchFamily="34" charset="0"/>
                <a:cs typeface="Calibri" panose="020F0502020204030204" pitchFamily="34" charset="0"/>
              </a:rPr>
              <a:t>EEA2:</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Report to</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the Director-General</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in</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terms</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of</a:t>
            </a:r>
            <a:r>
              <a:rPr lang="en-US" sz="2000" spc="-1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Section</a:t>
            </a:r>
            <a:r>
              <a:rPr lang="en-US" sz="2000" spc="-1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21</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of</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the </a:t>
            </a:r>
            <a:r>
              <a:rPr lang="en-US" sz="2000" spc="-2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Act.</a:t>
            </a:r>
            <a:endParaRPr lang="en-ZA" sz="20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spc="-10" dirty="0">
                <a:effectLst/>
                <a:latin typeface="Calibri" panose="020F0502020204030204" pitchFamily="34" charset="0"/>
                <a:ea typeface="Calibri" panose="020F0502020204030204" pitchFamily="34" charset="0"/>
                <a:cs typeface="Calibri" panose="020F0502020204030204" pitchFamily="34" charset="0"/>
              </a:rPr>
              <a:t>EEA3:</a:t>
            </a:r>
            <a:r>
              <a:rPr lang="en-US" sz="2000" dirty="0">
                <a:effectLst/>
                <a:latin typeface="Calibri" panose="020F0502020204030204" pitchFamily="34" charset="0"/>
                <a:ea typeface="Calibri" panose="020F0502020204030204" pitchFamily="34" charset="0"/>
                <a:cs typeface="Calibri" panose="020F0502020204030204" pitchFamily="34" charset="0"/>
              </a:rPr>
              <a:t>	Summary</a:t>
            </a:r>
            <a:r>
              <a:rPr lang="en-US" sz="2000" spc="1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of the</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Act</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in terms of</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Section</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25(1) of the</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spc="-25" dirty="0">
                <a:effectLst/>
                <a:latin typeface="Calibri" panose="020F0502020204030204" pitchFamily="34" charset="0"/>
                <a:ea typeface="Calibri" panose="020F0502020204030204" pitchFamily="34" charset="0"/>
                <a:cs typeface="Calibri" panose="020F0502020204030204" pitchFamily="34" charset="0"/>
              </a:rPr>
              <a:t>Act.</a:t>
            </a:r>
            <a:endParaRPr lang="en-ZA" sz="2000" dirty="0">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spc="-10" dirty="0">
                <a:effectLst/>
                <a:latin typeface="Calibri" panose="020F0502020204030204" pitchFamily="34" charset="0"/>
                <a:ea typeface="Calibri" panose="020F0502020204030204" pitchFamily="34" charset="0"/>
                <a:cs typeface="Calibri" panose="020F0502020204030204" pitchFamily="34" charset="0"/>
              </a:rPr>
              <a:t>EEA4:</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Statement of</a:t>
            </a:r>
            <a:r>
              <a:rPr lang="en-US" sz="2000" spc="1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income</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differentials</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in</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terms of</a:t>
            </a:r>
            <a:r>
              <a:rPr lang="en-US" sz="2000" spc="-1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Section 27 of</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the </a:t>
            </a:r>
            <a:r>
              <a:rPr lang="en-US" sz="2000" spc="-2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Act.</a:t>
            </a:r>
            <a:endParaRPr lang="en-ZA" sz="20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spc="-10" dirty="0">
                <a:effectLst/>
                <a:latin typeface="Calibri" panose="020F0502020204030204" pitchFamily="34" charset="0"/>
                <a:ea typeface="Calibri" panose="020F0502020204030204" pitchFamily="34" charset="0"/>
                <a:cs typeface="Calibri" panose="020F0502020204030204" pitchFamily="34" charset="0"/>
              </a:rPr>
              <a:t>EEA5:</a:t>
            </a:r>
            <a:r>
              <a:rPr lang="en-US" sz="2000" dirty="0">
                <a:effectLst/>
                <a:latin typeface="Calibri" panose="020F0502020204030204" pitchFamily="34" charset="0"/>
                <a:ea typeface="Calibri" panose="020F0502020204030204" pitchFamily="34" charset="0"/>
                <a:cs typeface="Calibri" panose="020F0502020204030204" pitchFamily="34" charset="0"/>
              </a:rPr>
              <a:t>	Request for an</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undertaking</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in terms</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of</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Section</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36 of the</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spc="-25" dirty="0">
                <a:effectLst/>
                <a:latin typeface="Calibri" panose="020F0502020204030204" pitchFamily="34" charset="0"/>
                <a:ea typeface="Calibri" panose="020F0502020204030204" pitchFamily="34" charset="0"/>
                <a:cs typeface="Calibri" panose="020F0502020204030204" pitchFamily="34" charset="0"/>
              </a:rPr>
              <a:t>Act.</a:t>
            </a:r>
            <a:endParaRPr lang="en-ZA" sz="2000" dirty="0">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spc="-10" dirty="0">
                <a:effectLst/>
                <a:latin typeface="Calibri" panose="020F0502020204030204" pitchFamily="34" charset="0"/>
                <a:ea typeface="Calibri" panose="020F0502020204030204" pitchFamily="34" charset="0"/>
                <a:cs typeface="Calibri" panose="020F0502020204030204" pitchFamily="34" charset="0"/>
              </a:rPr>
              <a:t>EEA6:</a:t>
            </a:r>
            <a:r>
              <a:rPr lang="en-US" sz="2000" dirty="0">
                <a:effectLst/>
                <a:latin typeface="Calibri" panose="020F0502020204030204" pitchFamily="34" charset="0"/>
                <a:ea typeface="Calibri" panose="020F0502020204030204" pitchFamily="34" charset="0"/>
                <a:cs typeface="Calibri" panose="020F0502020204030204" pitchFamily="34" charset="0"/>
              </a:rPr>
              <a:t>	Compliance order</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in terms</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of</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Section</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37(1)</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of</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the </a:t>
            </a:r>
            <a:r>
              <a:rPr lang="en-US" sz="2000" spc="-25" dirty="0">
                <a:effectLst/>
                <a:latin typeface="Calibri" panose="020F0502020204030204" pitchFamily="34" charset="0"/>
                <a:ea typeface="Calibri" panose="020F0502020204030204" pitchFamily="34" charset="0"/>
                <a:cs typeface="Calibri" panose="020F0502020204030204" pitchFamily="34" charset="0"/>
              </a:rPr>
              <a:t>Act.</a:t>
            </a:r>
            <a:endParaRPr lang="en-ZA" sz="2000" dirty="0">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spc="-10" dirty="0">
                <a:effectLst/>
                <a:latin typeface="Calibri" panose="020F0502020204030204" pitchFamily="34" charset="0"/>
                <a:ea typeface="Calibri" panose="020F0502020204030204" pitchFamily="34" charset="0"/>
                <a:cs typeface="Calibri" panose="020F0502020204030204" pitchFamily="34" charset="0"/>
              </a:rPr>
              <a:t>EEA7:</a:t>
            </a:r>
            <a:r>
              <a:rPr lang="en-US" sz="2000" dirty="0">
                <a:effectLst/>
                <a:latin typeface="Calibri" panose="020F0502020204030204" pitchFamily="34" charset="0"/>
                <a:ea typeface="Calibri" panose="020F0502020204030204" pitchFamily="34" charset="0"/>
                <a:cs typeface="Calibri" panose="020F0502020204030204" pitchFamily="34" charset="0"/>
              </a:rPr>
              <a:t>	DG</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Review Assessment</a:t>
            </a:r>
            <a:r>
              <a:rPr lang="en-US" sz="2000" spc="1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Form</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in</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terms of</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Section 43 of</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the </a:t>
            </a:r>
            <a:r>
              <a:rPr lang="en-US" sz="2000" spc="-25" dirty="0">
                <a:effectLst/>
                <a:latin typeface="Calibri" panose="020F0502020204030204" pitchFamily="34" charset="0"/>
                <a:ea typeface="Calibri" panose="020F0502020204030204" pitchFamily="34" charset="0"/>
                <a:cs typeface="Calibri" panose="020F0502020204030204" pitchFamily="34" charset="0"/>
              </a:rPr>
              <a:t>Act.</a:t>
            </a:r>
            <a:endParaRPr lang="en-ZA" sz="2000" dirty="0">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spc="-10" dirty="0">
                <a:effectLst/>
                <a:latin typeface="Calibri" panose="020F0502020204030204" pitchFamily="34" charset="0"/>
                <a:ea typeface="Calibri" panose="020F0502020204030204" pitchFamily="34" charset="0"/>
                <a:cs typeface="Calibri" panose="020F0502020204030204" pitchFamily="34" charset="0"/>
              </a:rPr>
              <a:t>EEA8:</a:t>
            </a:r>
            <a:r>
              <a:rPr lang="en-US" sz="2000" dirty="0">
                <a:effectLst/>
                <a:latin typeface="Calibri" panose="020F0502020204030204" pitchFamily="34" charset="0"/>
                <a:ea typeface="Calibri" panose="020F0502020204030204" pitchFamily="34" charset="0"/>
                <a:cs typeface="Calibri" panose="020F0502020204030204" pitchFamily="34" charset="0"/>
              </a:rPr>
              <a:t>	Demographic</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Data in terms</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of</a:t>
            </a:r>
            <a:r>
              <a:rPr lang="en-US" sz="2000" spc="1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Section 42</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of</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the</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spc="-25" dirty="0">
                <a:effectLst/>
                <a:latin typeface="Calibri" panose="020F0502020204030204" pitchFamily="34" charset="0"/>
                <a:ea typeface="Calibri" panose="020F0502020204030204" pitchFamily="34" charset="0"/>
                <a:cs typeface="Calibri" panose="020F0502020204030204" pitchFamily="34" charset="0"/>
              </a:rPr>
              <a:t>Act.</a:t>
            </a:r>
            <a:endParaRPr lang="en-ZA" sz="2000" dirty="0">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spc="-10" dirty="0">
                <a:effectLst/>
                <a:latin typeface="Calibri" panose="020F0502020204030204" pitchFamily="34" charset="0"/>
                <a:ea typeface="Calibri" panose="020F0502020204030204" pitchFamily="34" charset="0"/>
                <a:cs typeface="Calibri" panose="020F0502020204030204" pitchFamily="34" charset="0"/>
              </a:rPr>
              <a:t>EEA9:</a:t>
            </a:r>
            <a:r>
              <a:rPr lang="en-US" sz="2000" dirty="0">
                <a:effectLst/>
                <a:latin typeface="Calibri" panose="020F0502020204030204" pitchFamily="34" charset="0"/>
                <a:ea typeface="Calibri" panose="020F0502020204030204" pitchFamily="34" charset="0"/>
                <a:cs typeface="Calibri" panose="020F0502020204030204" pitchFamily="34" charset="0"/>
              </a:rPr>
              <a:t>	Occupational</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Levels</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in</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terms</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of</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Section</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21</a:t>
            </a:r>
            <a:r>
              <a:rPr lang="en-US" sz="2000" spc="-1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of</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the</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spc="-25" dirty="0">
                <a:effectLst/>
                <a:latin typeface="Calibri" panose="020F0502020204030204" pitchFamily="34" charset="0"/>
                <a:ea typeface="Calibri" panose="020F0502020204030204" pitchFamily="34" charset="0"/>
                <a:cs typeface="Calibri" panose="020F0502020204030204" pitchFamily="34" charset="0"/>
              </a:rPr>
              <a:t>Act.</a:t>
            </a:r>
            <a:endParaRPr lang="en-ZA" sz="2000" dirty="0">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spc="-10" dirty="0">
                <a:effectLst/>
                <a:latin typeface="Calibri" panose="020F0502020204030204" pitchFamily="34" charset="0"/>
                <a:ea typeface="Calibri" panose="020F0502020204030204" pitchFamily="34" charset="0"/>
                <a:cs typeface="Calibri" panose="020F0502020204030204" pitchFamily="34" charset="0"/>
              </a:rPr>
              <a:t>EEA10:</a:t>
            </a:r>
            <a:r>
              <a:rPr lang="en-US" sz="2000" dirty="0">
                <a:effectLst/>
                <a:latin typeface="Calibri" panose="020F0502020204030204" pitchFamily="34" charset="0"/>
                <a:ea typeface="Calibri" panose="020F0502020204030204" pitchFamily="34" charset="0"/>
                <a:cs typeface="Calibri" panose="020F0502020204030204" pitchFamily="34" charset="0"/>
              </a:rPr>
              <a:t>	Summary</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of the EE progress report</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in</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terms of</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Section 22</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of</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the</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spc="-25" dirty="0">
                <a:effectLst/>
                <a:latin typeface="Calibri" panose="020F0502020204030204" pitchFamily="34" charset="0"/>
                <a:ea typeface="Calibri" panose="020F0502020204030204" pitchFamily="34" charset="0"/>
                <a:cs typeface="Calibri" panose="020F0502020204030204" pitchFamily="34" charset="0"/>
              </a:rPr>
              <a:t>Act.</a:t>
            </a:r>
            <a:endParaRPr lang="en-ZA" sz="2000" dirty="0">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spc="-10" dirty="0">
                <a:effectLst/>
                <a:latin typeface="Calibri" panose="020F0502020204030204" pitchFamily="34" charset="0"/>
                <a:ea typeface="Calibri" panose="020F0502020204030204" pitchFamily="34" charset="0"/>
                <a:cs typeface="Calibri" panose="020F0502020204030204" pitchFamily="34" charset="0"/>
              </a:rPr>
              <a:t>EEA11:</a:t>
            </a:r>
            <a:r>
              <a:rPr lang="en-US" sz="2000" dirty="0">
                <a:effectLst/>
                <a:latin typeface="Calibri" panose="020F0502020204030204" pitchFamily="34" charset="0"/>
                <a:ea typeface="Calibri" panose="020F0502020204030204" pitchFamily="34" charset="0"/>
                <a:cs typeface="Calibri" panose="020F0502020204030204" pitchFamily="34" charset="0"/>
              </a:rPr>
              <a:t>	Request</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for</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employer’s EE</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report</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in</a:t>
            </a:r>
            <a:r>
              <a:rPr lang="en-US" sz="2000" spc="-1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terms of Section</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21(6)</a:t>
            </a:r>
            <a:r>
              <a:rPr lang="en-US" sz="2000" spc="-1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of the</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spc="-25" dirty="0">
                <a:effectLst/>
                <a:latin typeface="Calibri" panose="020F0502020204030204" pitchFamily="34" charset="0"/>
                <a:ea typeface="Calibri" panose="020F0502020204030204" pitchFamily="34" charset="0"/>
                <a:cs typeface="Calibri" panose="020F0502020204030204" pitchFamily="34" charset="0"/>
              </a:rPr>
              <a:t>Act.</a:t>
            </a:r>
          </a:p>
          <a:p>
            <a:pPr marL="457200" lvl="0" indent="-457200">
              <a:spcBef>
                <a:spcPts val="35"/>
              </a:spcBef>
              <a:buSzPts val="950"/>
              <a:buAutoNum type="arabicPeriod"/>
              <a:tabLst>
                <a:tab pos="817880" algn="l"/>
                <a:tab pos="818515" algn="l"/>
                <a:tab pos="1550670" algn="l"/>
              </a:tabLst>
            </a:pPr>
            <a:r>
              <a:rPr lang="en-US" sz="2000" spc="-10" dirty="0">
                <a:effectLst/>
                <a:latin typeface="Calibri" panose="020F0502020204030204" pitchFamily="34" charset="0"/>
                <a:ea typeface="Calibri" panose="020F0502020204030204" pitchFamily="34" charset="0"/>
                <a:cs typeface="Calibri" panose="020F0502020204030204" pitchFamily="34" charset="0"/>
              </a:rPr>
              <a:t>EEA12:</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Template for</a:t>
            </a:r>
            <a:r>
              <a:rPr lang="en-US" sz="2000" spc="-1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reporting on</a:t>
            </a:r>
            <a:r>
              <a:rPr lang="en-US" sz="2000" spc="-1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analysis</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conducted in</a:t>
            </a:r>
            <a:r>
              <a:rPr lang="en-US" sz="2000" spc="-1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terms</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of</a:t>
            </a:r>
            <a:r>
              <a:rPr lang="en-US" sz="2000" spc="-1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Section 19.</a:t>
            </a:r>
            <a:endParaRPr lang="en-ZA" sz="2000" spc="-25"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EEA</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spc="-25" dirty="0">
                <a:effectLst/>
                <a:latin typeface="Calibri" panose="020F0502020204030204" pitchFamily="34" charset="0"/>
                <a:ea typeface="Calibri" panose="020F0502020204030204" pitchFamily="34" charset="0"/>
                <a:cs typeface="Calibri" panose="020F0502020204030204" pitchFamily="34" charset="0"/>
              </a:rPr>
              <a:t>13:</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Template for</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EE</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Plan</a:t>
            </a:r>
            <a:r>
              <a:rPr lang="en-US" sz="2000" spc="-1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in</a:t>
            </a:r>
            <a:r>
              <a:rPr lang="en-US" sz="2000" spc="-1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terms of</a:t>
            </a:r>
            <a:r>
              <a:rPr lang="en-US" sz="2000" spc="1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Section 20 of</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the</a:t>
            </a:r>
            <a:r>
              <a:rPr lang="en-US" sz="2000" spc="-2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Act.</a:t>
            </a:r>
          </a:p>
          <a:p>
            <a:pPr marL="457200" lvl="0" indent="-457200">
              <a:spcBef>
                <a:spcPts val="35"/>
              </a:spcBef>
              <a:buSzPts val="950"/>
              <a:buAutoNum type="arabicPeriod"/>
              <a:tabLst>
                <a:tab pos="817880" algn="l"/>
                <a:tab pos="818515" algn="l"/>
                <a:tab pos="155067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EEA</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spc="-25" dirty="0">
                <a:effectLst/>
                <a:latin typeface="Calibri" panose="020F0502020204030204" pitchFamily="34" charset="0"/>
                <a:ea typeface="Calibri" panose="020F0502020204030204" pitchFamily="34" charset="0"/>
                <a:cs typeface="Calibri" panose="020F0502020204030204" pitchFamily="34" charset="0"/>
              </a:rPr>
              <a:t>14:</a:t>
            </a:r>
            <a:r>
              <a:rPr lang="en-US" sz="2000" dirty="0">
                <a:effectLst/>
                <a:latin typeface="Calibri" panose="020F0502020204030204" pitchFamily="34" charset="0"/>
                <a:ea typeface="Calibri" panose="020F0502020204030204" pitchFamily="34" charset="0"/>
                <a:cs typeface="Calibri" panose="020F0502020204030204" pitchFamily="34" charset="0"/>
              </a:rPr>
              <a:t>	Director-General</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Notification</a:t>
            </a:r>
            <a:r>
              <a:rPr lang="en-US" sz="2000" spc="-2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in</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terms</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of Section</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21(4A) of the </a:t>
            </a:r>
            <a:r>
              <a:rPr lang="en-US" sz="2000" spc="-25" dirty="0">
                <a:effectLst/>
                <a:latin typeface="Calibri" panose="020F0502020204030204" pitchFamily="34" charset="0"/>
                <a:ea typeface="Calibri" panose="020F0502020204030204" pitchFamily="34" charset="0"/>
                <a:cs typeface="Calibri" panose="020F0502020204030204" pitchFamily="34" charset="0"/>
              </a:rPr>
              <a:t>Act.</a:t>
            </a:r>
            <a:endParaRPr lang="en-ZA" sz="2000" spc="-25" dirty="0">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EEA</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spc="-25" dirty="0">
                <a:effectLst/>
                <a:latin typeface="Calibri" panose="020F0502020204030204" pitchFamily="34" charset="0"/>
                <a:ea typeface="Calibri" panose="020F0502020204030204" pitchFamily="34" charset="0"/>
                <a:cs typeface="Calibri" panose="020F0502020204030204" pitchFamily="34" charset="0"/>
              </a:rPr>
              <a:t>15:</a:t>
            </a:r>
            <a:r>
              <a:rPr lang="en-US" sz="2000" dirty="0">
                <a:effectLst/>
                <a:latin typeface="Calibri" panose="020F0502020204030204" pitchFamily="34" charset="0"/>
                <a:ea typeface="Calibri" panose="020F0502020204030204" pitchFamily="34" charset="0"/>
                <a:cs typeface="Calibri" panose="020F0502020204030204" pitchFamily="34" charset="0"/>
              </a:rPr>
              <a:t>	Request</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for an EE</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Compliance</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spc="-10" dirty="0">
                <a:effectLst/>
                <a:latin typeface="Calibri" panose="020F0502020204030204" pitchFamily="34" charset="0"/>
                <a:ea typeface="Calibri" panose="020F0502020204030204" pitchFamily="34" charset="0"/>
                <a:cs typeface="Calibri" panose="020F0502020204030204" pitchFamily="34" charset="0"/>
              </a:rPr>
              <a:t>Certificate.</a:t>
            </a:r>
            <a:endParaRPr lang="en-ZA" sz="2000" spc="-10" dirty="0">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EEA</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spc="-20" dirty="0">
                <a:effectLst/>
                <a:latin typeface="Calibri" panose="020F0502020204030204" pitchFamily="34" charset="0"/>
                <a:ea typeface="Calibri" panose="020F0502020204030204" pitchFamily="34" charset="0"/>
                <a:cs typeface="Calibri" panose="020F0502020204030204" pitchFamily="34" charset="0"/>
              </a:rPr>
              <a:t>16A:</a:t>
            </a:r>
            <a:r>
              <a:rPr lang="en-US" sz="2000" dirty="0">
                <a:effectLst/>
                <a:latin typeface="Calibri" panose="020F0502020204030204" pitchFamily="34" charset="0"/>
                <a:ea typeface="Calibri" panose="020F0502020204030204" pitchFamily="34" charset="0"/>
                <a:cs typeface="Calibri" panose="020F0502020204030204" pitchFamily="34" charset="0"/>
              </a:rPr>
              <a:t>	EE</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Compliance</a:t>
            </a:r>
            <a:r>
              <a:rPr lang="en-US" sz="2000" spc="-1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Certificate</a:t>
            </a:r>
            <a:r>
              <a:rPr lang="en-US" sz="2000" spc="-1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for</a:t>
            </a:r>
            <a:r>
              <a:rPr lang="en-US" sz="2000" spc="-1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designated</a:t>
            </a:r>
            <a:r>
              <a:rPr lang="en-US" sz="2000" spc="-10" dirty="0">
                <a:effectLst/>
                <a:latin typeface="Calibri" panose="020F0502020204030204" pitchFamily="34" charset="0"/>
                <a:ea typeface="Calibri" panose="020F0502020204030204" pitchFamily="34" charset="0"/>
                <a:cs typeface="Calibri" panose="020F0502020204030204" pitchFamily="34" charset="0"/>
              </a:rPr>
              <a:t> employers.</a:t>
            </a:r>
            <a:endParaRPr lang="en-ZA" sz="2000" spc="-10" dirty="0">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EEA</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spc="-20" dirty="0">
                <a:effectLst/>
                <a:latin typeface="Calibri" panose="020F0502020204030204" pitchFamily="34" charset="0"/>
                <a:ea typeface="Calibri" panose="020F0502020204030204" pitchFamily="34" charset="0"/>
                <a:cs typeface="Calibri" panose="020F0502020204030204" pitchFamily="34" charset="0"/>
              </a:rPr>
              <a:t>16B:</a:t>
            </a:r>
            <a:r>
              <a:rPr lang="en-US" sz="2000" dirty="0">
                <a:effectLst/>
                <a:latin typeface="Calibri" panose="020F0502020204030204" pitchFamily="34" charset="0"/>
                <a:ea typeface="Calibri" panose="020F0502020204030204" pitchFamily="34" charset="0"/>
                <a:cs typeface="Calibri" panose="020F0502020204030204" pitchFamily="34" charset="0"/>
              </a:rPr>
              <a:t>	EE</a:t>
            </a:r>
            <a:r>
              <a:rPr lang="en-US" sz="2000" spc="-1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Compliance</a:t>
            </a:r>
            <a:r>
              <a:rPr lang="en-US" sz="2000" spc="-2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Certificate</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for</a:t>
            </a:r>
            <a:r>
              <a:rPr lang="en-US" sz="2000" spc="-2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non-designated</a:t>
            </a:r>
            <a:r>
              <a:rPr lang="en-US" sz="2000" spc="-10" dirty="0">
                <a:effectLst/>
                <a:latin typeface="Calibri" panose="020F0502020204030204" pitchFamily="34" charset="0"/>
                <a:ea typeface="Calibri" panose="020F0502020204030204" pitchFamily="34" charset="0"/>
                <a:cs typeface="Calibri" panose="020F0502020204030204" pitchFamily="34" charset="0"/>
              </a:rPr>
              <a:t> employers.</a:t>
            </a:r>
            <a:endParaRPr lang="en-ZA" sz="2000" spc="-10" dirty="0">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EEA</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spc="-20" dirty="0">
                <a:effectLst/>
                <a:latin typeface="Calibri" panose="020F0502020204030204" pitchFamily="34" charset="0"/>
                <a:ea typeface="Calibri" panose="020F0502020204030204" pitchFamily="34" charset="0"/>
                <a:cs typeface="Calibri" panose="020F0502020204030204" pitchFamily="34" charset="0"/>
              </a:rPr>
              <a:t>16C:</a:t>
            </a:r>
            <a:r>
              <a:rPr lang="en-US" sz="2000" dirty="0">
                <a:effectLst/>
                <a:latin typeface="Calibri" panose="020F0502020204030204" pitchFamily="34" charset="0"/>
                <a:ea typeface="Calibri" panose="020F0502020204030204" pitchFamily="34" charset="0"/>
                <a:cs typeface="Calibri" panose="020F0502020204030204" pitchFamily="34" charset="0"/>
              </a:rPr>
              <a:t>	Intention to withdraw EE Compliance </a:t>
            </a:r>
            <a:r>
              <a:rPr lang="en-US" sz="2000" spc="-10" dirty="0">
                <a:effectLst/>
                <a:latin typeface="Calibri" panose="020F0502020204030204" pitchFamily="34" charset="0"/>
                <a:ea typeface="Calibri" panose="020F0502020204030204" pitchFamily="34" charset="0"/>
                <a:cs typeface="Calibri" panose="020F0502020204030204" pitchFamily="34" charset="0"/>
              </a:rPr>
              <a:t>Certificate.</a:t>
            </a:r>
            <a:endParaRPr lang="en-ZA" sz="2000" spc="-10" dirty="0">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EEA</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spc="-20" dirty="0">
                <a:effectLst/>
                <a:latin typeface="Calibri" panose="020F0502020204030204" pitchFamily="34" charset="0"/>
                <a:ea typeface="Calibri" panose="020F0502020204030204" pitchFamily="34" charset="0"/>
                <a:cs typeface="Calibri" panose="020F0502020204030204" pitchFamily="34" charset="0"/>
              </a:rPr>
              <a:t>16D:</a:t>
            </a:r>
            <a:r>
              <a:rPr lang="en-US" sz="2000" dirty="0">
                <a:effectLst/>
                <a:latin typeface="Calibri" panose="020F0502020204030204" pitchFamily="34" charset="0"/>
                <a:ea typeface="Calibri" panose="020F0502020204030204" pitchFamily="34" charset="0"/>
                <a:cs typeface="Calibri" panose="020F0502020204030204" pitchFamily="34" charset="0"/>
              </a:rPr>
              <a:t>	Withdrawal of EE Compliance</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spc="-10" dirty="0">
                <a:effectLst/>
                <a:latin typeface="Calibri" panose="020F0502020204030204" pitchFamily="34" charset="0"/>
                <a:ea typeface="Calibri" panose="020F0502020204030204" pitchFamily="34" charset="0"/>
                <a:cs typeface="Calibri" panose="020F0502020204030204" pitchFamily="34" charset="0"/>
              </a:rPr>
              <a:t>Certificate.</a:t>
            </a:r>
          </a:p>
          <a:p>
            <a:pPr marL="457200" lvl="0" indent="-457200">
              <a:spcBef>
                <a:spcPts val="35"/>
              </a:spcBef>
              <a:buSzPts val="950"/>
              <a:buAutoNum type="arabicPeriod"/>
              <a:tabLst>
                <a:tab pos="817880" algn="l"/>
                <a:tab pos="818515" algn="l"/>
                <a:tab pos="155067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EEA</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spc="-25" dirty="0">
                <a:effectLst/>
                <a:latin typeface="Calibri" panose="020F0502020204030204" pitchFamily="34" charset="0"/>
                <a:ea typeface="Calibri" panose="020F0502020204030204" pitchFamily="34" charset="0"/>
                <a:cs typeface="Calibri" panose="020F0502020204030204" pitchFamily="34" charset="0"/>
              </a:rPr>
              <a:t>17:</a:t>
            </a:r>
            <a:r>
              <a:rPr lang="en-US" sz="2000" dirty="0">
                <a:effectLst/>
                <a:latin typeface="Calibri" panose="020F0502020204030204" pitchFamily="34" charset="0"/>
                <a:ea typeface="Calibri" panose="020F0502020204030204" pitchFamily="34" charset="0"/>
                <a:cs typeface="Calibri" panose="020F0502020204030204" pitchFamily="34" charset="0"/>
              </a:rPr>
              <a:t>	Economic</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Sectors</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and</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Sub-</a:t>
            </a:r>
            <a:r>
              <a:rPr lang="en-US" sz="2000" spc="-10" dirty="0">
                <a:effectLst/>
                <a:latin typeface="Calibri" panose="020F0502020204030204" pitchFamily="34" charset="0"/>
                <a:ea typeface="Calibri" panose="020F0502020204030204" pitchFamily="34" charset="0"/>
                <a:cs typeface="Calibri" panose="020F0502020204030204" pitchFamily="34" charset="0"/>
              </a:rPr>
              <a:t>Sectors.</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5992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600" dirty="0">
                <a:solidFill>
                  <a:schemeClr val="accent6">
                    <a:lumMod val="75000"/>
                  </a:schemeClr>
                </a:solidFill>
                <a:latin typeface="Calibri" panose="020F0502020204030204" pitchFamily="34" charset="0"/>
                <a:cs typeface="Calibri" panose="020F0502020204030204" pitchFamily="34" charset="0"/>
              </a:rPr>
              <a:t>General Administrative EE Regulations</a:t>
            </a:r>
          </a:p>
        </p:txBody>
      </p:sp>
      <p:sp>
        <p:nvSpPr>
          <p:cNvPr id="3" name="Content Placeholder 2"/>
          <p:cNvSpPr>
            <a:spLocks noGrp="1"/>
          </p:cNvSpPr>
          <p:nvPr>
            <p:ph idx="1"/>
          </p:nvPr>
        </p:nvSpPr>
        <p:spPr/>
        <p:txBody>
          <a:bodyPr>
            <a:normAutofit lnSpcReduction="10000"/>
          </a:bodyPr>
          <a:lstStyle/>
          <a:p>
            <a:pPr marL="421640" lvl="1" indent="-283464">
              <a:lnSpc>
                <a:spcPct val="80000"/>
              </a:lnSpc>
              <a:spcBef>
                <a:spcPts val="5"/>
              </a:spcBef>
              <a:buSzPct val="80000"/>
              <a:buNone/>
            </a:pPr>
            <a:endParaRPr lang="en-US" sz="1600" b="1" dirty="0">
              <a:latin typeface="Calibri" panose="020F0502020204030204" pitchFamily="34" charset="0"/>
              <a:ea typeface="Calibri" panose="020F0502020204030204" pitchFamily="34" charset="0"/>
              <a:cs typeface="Calibri" panose="020F0502020204030204" pitchFamily="34" charset="0"/>
            </a:endParaRPr>
          </a:p>
          <a:p>
            <a:pPr marL="421640" lvl="1" indent="-283464">
              <a:lnSpc>
                <a:spcPct val="80000"/>
              </a:lnSpc>
              <a:spcBef>
                <a:spcPts val="5"/>
              </a:spcBef>
              <a:buSzPct val="80000"/>
              <a:buNone/>
            </a:pPr>
            <a:r>
              <a:rPr lang="en-US" sz="1600" b="1" dirty="0">
                <a:latin typeface="Calibri" panose="020F0502020204030204" pitchFamily="34" charset="0"/>
                <a:ea typeface="Calibri" panose="020F0502020204030204" pitchFamily="34" charset="0"/>
                <a:cs typeface="Calibri" panose="020F0502020204030204" pitchFamily="34" charset="0"/>
              </a:rPr>
              <a:t>Collecting information and conducting an analysis</a:t>
            </a:r>
          </a:p>
          <a:p>
            <a:pPr marL="421640" lvl="1" indent="-283464">
              <a:lnSpc>
                <a:spcPct val="80000"/>
              </a:lnSpc>
              <a:spcBef>
                <a:spcPts val="5"/>
              </a:spcBef>
              <a:buSzPct val="80000"/>
              <a:buNone/>
            </a:pPr>
            <a:endParaRPr lang="en-ZA" sz="1600" b="1" dirty="0">
              <a:latin typeface="Calibri" panose="020F0502020204030204" pitchFamily="34" charset="0"/>
              <a:ea typeface="Calibri" panose="020F0502020204030204" pitchFamily="34" charset="0"/>
              <a:cs typeface="Calibri" panose="020F0502020204030204" pitchFamily="34" charset="0"/>
            </a:endParaRPr>
          </a:p>
          <a:p>
            <a:pPr marL="365760" lvl="1" indent="-283464">
              <a:spcBef>
                <a:spcPts val="600"/>
              </a:spcBef>
              <a:buSzPct val="80000"/>
              <a:buFont typeface="Wingdings 2"/>
              <a:buChar char=""/>
            </a:pPr>
            <a:r>
              <a:rPr lang="en-ZA" sz="1600" dirty="0">
                <a:latin typeface="Calibri" panose="020F0502020204030204" pitchFamily="34" charset="0"/>
              </a:rPr>
              <a:t>Each employee </a:t>
            </a:r>
            <a:r>
              <a:rPr lang="en-ZA" sz="1600" dirty="0">
                <a:solidFill>
                  <a:schemeClr val="tx2"/>
                </a:solidFill>
                <a:latin typeface="Calibri" panose="020F0502020204030204" pitchFamily="34" charset="0"/>
              </a:rPr>
              <a:t>to complete </a:t>
            </a:r>
            <a:r>
              <a:rPr lang="en-ZA" sz="1600" b="1" dirty="0">
                <a:solidFill>
                  <a:schemeClr val="tx2"/>
                </a:solidFill>
                <a:latin typeface="Calibri" panose="020F0502020204030204" pitchFamily="34" charset="0"/>
              </a:rPr>
              <a:t>EEA1 (employee declaration form).</a:t>
            </a:r>
          </a:p>
          <a:p>
            <a:pPr marL="365760" lvl="1" indent="-283464">
              <a:spcBef>
                <a:spcPts val="600"/>
              </a:spcBef>
              <a:buSzPct val="80000"/>
              <a:buFont typeface="Wingdings 2"/>
              <a:buChar char=""/>
            </a:pPr>
            <a:r>
              <a:rPr lang="en-ZA" sz="1600" dirty="0">
                <a:solidFill>
                  <a:schemeClr val="tx2"/>
                </a:solidFill>
                <a:latin typeface="Calibri" panose="020F0502020204030204" pitchFamily="34" charset="0"/>
              </a:rPr>
              <a:t>Should employee refuse to complete or provide inaccurate information, employer may establish designation by using historical and existing data (and persons with disabilities have the right not to declare their disability).</a:t>
            </a:r>
          </a:p>
          <a:p>
            <a:pPr marL="365760" lvl="1" indent="-283464">
              <a:spcBef>
                <a:spcPts val="600"/>
              </a:spcBef>
              <a:buSzPct val="80000"/>
              <a:buFont typeface="Wingdings 2"/>
              <a:buChar char=""/>
            </a:pPr>
            <a:r>
              <a:rPr lang="en-ZA" sz="1600" dirty="0">
                <a:solidFill>
                  <a:schemeClr val="tx2"/>
                </a:solidFill>
                <a:latin typeface="Calibri" panose="020F0502020204030204" pitchFamily="34" charset="0"/>
              </a:rPr>
              <a:t>Designated employer must conduct an EAP Analysis and the outcome must be reported by using the </a:t>
            </a:r>
            <a:r>
              <a:rPr lang="en-ZA" sz="1600" b="1" dirty="0">
                <a:solidFill>
                  <a:schemeClr val="tx2"/>
                </a:solidFill>
                <a:latin typeface="Calibri" panose="020F0502020204030204" pitchFamily="34" charset="0"/>
              </a:rPr>
              <a:t>EEA12 </a:t>
            </a:r>
            <a:r>
              <a:rPr lang="en-ZA" sz="1600" dirty="0">
                <a:solidFill>
                  <a:schemeClr val="tx2"/>
                </a:solidFill>
                <a:latin typeface="Calibri" panose="020F0502020204030204" pitchFamily="34" charset="0"/>
              </a:rPr>
              <a:t>of these regulations.</a:t>
            </a:r>
          </a:p>
          <a:p>
            <a:pPr marL="365760" lvl="1" indent="-283464">
              <a:spcBef>
                <a:spcPts val="600"/>
              </a:spcBef>
              <a:buSzPct val="80000"/>
              <a:buFont typeface="Wingdings 2"/>
              <a:buChar char=""/>
            </a:pPr>
            <a:r>
              <a:rPr lang="en-ZA" sz="1600" dirty="0">
                <a:solidFill>
                  <a:schemeClr val="tx2"/>
                </a:solidFill>
                <a:latin typeface="Calibri" panose="020F0502020204030204" pitchFamily="34" charset="0"/>
              </a:rPr>
              <a:t>Designated employer must refer to </a:t>
            </a:r>
            <a:r>
              <a:rPr lang="en-ZA" sz="1600" dirty="0">
                <a:solidFill>
                  <a:schemeClr val="tx2"/>
                </a:solidFill>
                <a:highlight>
                  <a:srgbClr val="FFFF00"/>
                </a:highlight>
                <a:latin typeface="Calibri" panose="020F0502020204030204" pitchFamily="34" charset="0"/>
              </a:rPr>
              <a:t>relevant Codes of Good Practise</a:t>
            </a:r>
            <a:r>
              <a:rPr lang="en-ZA" sz="1600" dirty="0">
                <a:solidFill>
                  <a:schemeClr val="tx2"/>
                </a:solidFill>
                <a:latin typeface="Calibri" panose="020F0502020204030204" pitchFamily="34" charset="0"/>
              </a:rPr>
              <a:t> (issued in terms of Section 54 of the Act) as a guide when collecting information and conducting the analysis (</a:t>
            </a:r>
            <a:r>
              <a:rPr lang="en-ZA" sz="1600" b="1" dirty="0">
                <a:solidFill>
                  <a:schemeClr val="tx2"/>
                </a:solidFill>
                <a:latin typeface="Calibri" panose="020F0502020204030204" pitchFamily="34" charset="0"/>
              </a:rPr>
              <a:t>EEA12</a:t>
            </a:r>
            <a:r>
              <a:rPr lang="en-ZA" sz="1600" dirty="0">
                <a:solidFill>
                  <a:schemeClr val="tx2"/>
                </a:solidFill>
                <a:latin typeface="Calibri" panose="020F0502020204030204" pitchFamily="34" charset="0"/>
              </a:rPr>
              <a:t>).</a:t>
            </a:r>
          </a:p>
          <a:p>
            <a:pPr marL="365760" lvl="1" indent="-283464">
              <a:spcBef>
                <a:spcPts val="600"/>
              </a:spcBef>
              <a:buSzPct val="80000"/>
              <a:buFont typeface="Wingdings 2"/>
              <a:buChar char=""/>
            </a:pPr>
            <a:r>
              <a:rPr lang="en-ZA" sz="1600" dirty="0">
                <a:solidFill>
                  <a:schemeClr val="tx2"/>
                </a:solidFill>
                <a:latin typeface="Calibri" panose="020F0502020204030204" pitchFamily="34" charset="0"/>
              </a:rPr>
              <a:t>When the designated employer designs the analysis, the employer may refer to:</a:t>
            </a:r>
          </a:p>
          <a:p>
            <a:pPr marL="612648" lvl="2" indent="-283464">
              <a:spcBef>
                <a:spcPts val="600"/>
              </a:spcBef>
              <a:buSzPct val="80000"/>
              <a:buFont typeface="Wingdings 2"/>
              <a:buChar char=""/>
            </a:pPr>
            <a:r>
              <a:rPr lang="en-ZA" sz="1200" b="1" dirty="0">
                <a:solidFill>
                  <a:schemeClr val="tx2"/>
                </a:solidFill>
                <a:latin typeface="Calibri" panose="020F0502020204030204" pitchFamily="34" charset="0"/>
              </a:rPr>
              <a:t>EEA8</a:t>
            </a:r>
            <a:r>
              <a:rPr lang="en-ZA" sz="1200" dirty="0">
                <a:solidFill>
                  <a:schemeClr val="tx2"/>
                </a:solidFill>
                <a:latin typeface="Calibri" panose="020F0502020204030204" pitchFamily="34" charset="0"/>
              </a:rPr>
              <a:t> (national and regional EAP) and</a:t>
            </a:r>
          </a:p>
          <a:p>
            <a:pPr marL="612648" lvl="2" indent="-283464">
              <a:spcBef>
                <a:spcPts val="600"/>
              </a:spcBef>
              <a:buSzPct val="80000"/>
              <a:buFont typeface="Wingdings 2"/>
              <a:buChar char=""/>
            </a:pPr>
            <a:r>
              <a:rPr lang="en-ZA" sz="1200" b="1" dirty="0">
                <a:solidFill>
                  <a:schemeClr val="tx2"/>
                </a:solidFill>
                <a:latin typeface="Calibri" panose="020F0502020204030204" pitchFamily="34" charset="0"/>
              </a:rPr>
              <a:t>EEA9 (Description of Occupational Levels).</a:t>
            </a:r>
          </a:p>
          <a:p>
            <a:pPr marL="365760" lvl="1" indent="-283464">
              <a:spcBef>
                <a:spcPts val="600"/>
              </a:spcBef>
              <a:buSzPct val="80000"/>
              <a:buFont typeface="Wingdings 2"/>
              <a:buChar char=""/>
            </a:pPr>
            <a:r>
              <a:rPr lang="en-US" sz="1600" dirty="0">
                <a:solidFill>
                  <a:schemeClr val="tx2"/>
                </a:solidFill>
                <a:latin typeface="Calibri" panose="020F0502020204030204" pitchFamily="34" charset="0"/>
              </a:rPr>
              <a:t>A designated employer must record on the EEA12 template whether it is using the national or regional EAP as a basis for conducting its analysis in terms of section 19 of the Act.</a:t>
            </a:r>
            <a:endParaRPr lang="en-ZA" sz="1600" dirty="0">
              <a:solidFill>
                <a:schemeClr val="tx2"/>
              </a:solidFill>
              <a:latin typeface="Calibri" panose="020F0502020204030204" pitchFamily="34" charset="0"/>
            </a:endParaRPr>
          </a:p>
          <a:p>
            <a:pPr marL="612648" lvl="2" indent="-283464">
              <a:spcBef>
                <a:spcPts val="600"/>
              </a:spcBef>
              <a:buSzPct val="80000"/>
              <a:buFont typeface="Wingdings 2"/>
              <a:buChar char=""/>
            </a:pPr>
            <a:endParaRPr lang="en-ZA" sz="1200" b="1" dirty="0">
              <a:solidFill>
                <a:schemeClr val="tx2"/>
              </a:solidFill>
              <a:latin typeface="Calibri" panose="020F0502020204030204" pitchFamily="34" charset="0"/>
            </a:endParaRPr>
          </a:p>
          <a:p>
            <a:pPr marL="365760" lvl="1" indent="-283464">
              <a:spcBef>
                <a:spcPts val="600"/>
              </a:spcBef>
              <a:buSzPct val="80000"/>
              <a:buFont typeface="Wingdings 2"/>
              <a:buChar char=""/>
            </a:pPr>
            <a:endParaRPr lang="en-ZA" sz="1600" dirty="0">
              <a:solidFill>
                <a:schemeClr val="tx2"/>
              </a:solidFill>
              <a:latin typeface="Calibri" panose="020F0502020204030204" pitchFamily="34" charset="0"/>
            </a:endParaRPr>
          </a:p>
          <a:p>
            <a:pPr marL="365760" lvl="1" indent="-283464">
              <a:spcBef>
                <a:spcPts val="600"/>
              </a:spcBef>
              <a:buSzPct val="80000"/>
              <a:buFont typeface="Wingdings 2"/>
              <a:buChar char=""/>
            </a:pPr>
            <a:endParaRPr lang="en-ZA" sz="1600" dirty="0">
              <a:latin typeface="Calibri" panose="020F0502020204030204" pitchFamily="34" charset="0"/>
            </a:endParaRPr>
          </a:p>
          <a:p>
            <a:pPr marL="402336" lvl="1" indent="0">
              <a:buNone/>
            </a:pPr>
            <a:endParaRPr lang="en-ZA" sz="1600" dirty="0">
              <a:latin typeface="Calibri" panose="020F0502020204030204" pitchFamily="34" charset="0"/>
            </a:endParaRPr>
          </a:p>
          <a:p>
            <a:endParaRPr lang="en-ZA" dirty="0"/>
          </a:p>
        </p:txBody>
      </p:sp>
    </p:spTree>
    <p:extLst>
      <p:ext uri="{BB962C8B-B14F-4D97-AF65-F5344CB8AC3E}">
        <p14:creationId xmlns:p14="http://schemas.microsoft.com/office/powerpoint/2010/main" val="3107016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7E66-4D74-FDFD-4AB4-E082F04D65EC}"/>
              </a:ext>
            </a:extLst>
          </p:cNvPr>
          <p:cNvSpPr>
            <a:spLocks noGrp="1"/>
          </p:cNvSpPr>
          <p:nvPr>
            <p:ph type="title"/>
          </p:nvPr>
        </p:nvSpPr>
        <p:spPr/>
        <p:txBody>
          <a:bodyPr>
            <a:normAutofit/>
          </a:bodyPr>
          <a:lstStyle/>
          <a:p>
            <a:pPr algn="ctr"/>
            <a:r>
              <a:rPr lang="en-ZA" sz="3600" dirty="0">
                <a:solidFill>
                  <a:schemeClr val="accent6">
                    <a:lumMod val="75000"/>
                  </a:schemeClr>
                </a:solidFill>
                <a:latin typeface="Calibri" panose="020F0502020204030204" pitchFamily="34" charset="0"/>
                <a:cs typeface="Calibri" panose="020F0502020204030204" pitchFamily="34" charset="0"/>
              </a:rPr>
              <a:t>General Administrative EE Regulations</a:t>
            </a:r>
            <a:endParaRPr lang="en-ZA" sz="3600" dirty="0"/>
          </a:p>
        </p:txBody>
      </p:sp>
      <p:pic>
        <p:nvPicPr>
          <p:cNvPr id="5" name="Content Placeholder 4">
            <a:extLst>
              <a:ext uri="{FF2B5EF4-FFF2-40B4-BE49-F238E27FC236}">
                <a16:creationId xmlns:a16="http://schemas.microsoft.com/office/drawing/2014/main" id="{DC5E0B08-BE48-C8B3-D3C1-5D94835C6D33}"/>
              </a:ext>
            </a:extLst>
          </p:cNvPr>
          <p:cNvPicPr>
            <a:picLocks noGrp="1" noChangeAspect="1"/>
          </p:cNvPicPr>
          <p:nvPr>
            <p:ph idx="1"/>
          </p:nvPr>
        </p:nvPicPr>
        <p:blipFill>
          <a:blip r:embed="rId2"/>
          <a:stretch>
            <a:fillRect/>
          </a:stretch>
        </p:blipFill>
        <p:spPr>
          <a:xfrm>
            <a:off x="3287764" y="1447800"/>
            <a:ext cx="3794022" cy="4800600"/>
          </a:xfrm>
        </p:spPr>
      </p:pic>
    </p:spTree>
    <p:extLst>
      <p:ext uri="{BB962C8B-B14F-4D97-AF65-F5344CB8AC3E}">
        <p14:creationId xmlns:p14="http://schemas.microsoft.com/office/powerpoint/2010/main" val="1496332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3BDE-D571-F156-3193-9DECE7C1C02F}"/>
              </a:ext>
            </a:extLst>
          </p:cNvPr>
          <p:cNvSpPr>
            <a:spLocks noGrp="1"/>
          </p:cNvSpPr>
          <p:nvPr>
            <p:ph type="title"/>
          </p:nvPr>
        </p:nvSpPr>
        <p:spPr/>
        <p:txBody>
          <a:bodyPr>
            <a:normAutofit fontScale="90000"/>
          </a:bodyPr>
          <a:lstStyle/>
          <a:p>
            <a:pPr algn="ctr"/>
            <a:r>
              <a:rPr lang="en-ZA" sz="4000" dirty="0">
                <a:solidFill>
                  <a:schemeClr val="accent6">
                    <a:lumMod val="75000"/>
                  </a:schemeClr>
                </a:solidFill>
                <a:latin typeface="Calibri" panose="020F0502020204030204" pitchFamily="34" charset="0"/>
                <a:cs typeface="Calibri" panose="020F0502020204030204" pitchFamily="34" charset="0"/>
              </a:rPr>
              <a:t>General Administrative EE Regulations</a:t>
            </a:r>
            <a:endParaRPr lang="en-ZA" dirty="0"/>
          </a:p>
        </p:txBody>
      </p:sp>
      <p:pic>
        <p:nvPicPr>
          <p:cNvPr id="5" name="Content Placeholder 4">
            <a:extLst>
              <a:ext uri="{FF2B5EF4-FFF2-40B4-BE49-F238E27FC236}">
                <a16:creationId xmlns:a16="http://schemas.microsoft.com/office/drawing/2014/main" id="{DCEA1358-9D15-DAE1-0004-43CDF145945E}"/>
              </a:ext>
            </a:extLst>
          </p:cNvPr>
          <p:cNvPicPr>
            <a:picLocks noGrp="1" noChangeAspect="1"/>
          </p:cNvPicPr>
          <p:nvPr>
            <p:ph idx="1"/>
          </p:nvPr>
        </p:nvPicPr>
        <p:blipFill>
          <a:blip r:embed="rId2"/>
          <a:stretch>
            <a:fillRect/>
          </a:stretch>
        </p:blipFill>
        <p:spPr>
          <a:xfrm>
            <a:off x="2543152" y="1447800"/>
            <a:ext cx="5283246" cy="4800600"/>
          </a:xfrm>
        </p:spPr>
      </p:pic>
    </p:spTree>
    <p:extLst>
      <p:ext uri="{BB962C8B-B14F-4D97-AF65-F5344CB8AC3E}">
        <p14:creationId xmlns:p14="http://schemas.microsoft.com/office/powerpoint/2010/main" val="3538675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B0FA5-7497-75F5-9FE5-B41CA3EF1BCA}"/>
              </a:ext>
            </a:extLst>
          </p:cNvPr>
          <p:cNvSpPr>
            <a:spLocks noGrp="1"/>
          </p:cNvSpPr>
          <p:nvPr>
            <p:ph type="title"/>
          </p:nvPr>
        </p:nvSpPr>
        <p:spPr/>
        <p:txBody>
          <a:bodyPr>
            <a:normAutofit/>
          </a:bodyPr>
          <a:lstStyle/>
          <a:p>
            <a:pPr algn="ctr"/>
            <a:r>
              <a:rPr lang="en-ZA" sz="3600" dirty="0">
                <a:solidFill>
                  <a:schemeClr val="accent6">
                    <a:lumMod val="75000"/>
                  </a:schemeClr>
                </a:solidFill>
                <a:latin typeface="Calibri" panose="020F0502020204030204" pitchFamily="34" charset="0"/>
                <a:cs typeface="Calibri" panose="020F0502020204030204" pitchFamily="34" charset="0"/>
              </a:rPr>
              <a:t>General Administrative EE Regulations</a:t>
            </a:r>
            <a:endParaRPr lang="en-ZA" sz="3600" dirty="0"/>
          </a:p>
        </p:txBody>
      </p:sp>
      <p:pic>
        <p:nvPicPr>
          <p:cNvPr id="5" name="Content Placeholder 4">
            <a:extLst>
              <a:ext uri="{FF2B5EF4-FFF2-40B4-BE49-F238E27FC236}">
                <a16:creationId xmlns:a16="http://schemas.microsoft.com/office/drawing/2014/main" id="{288C05BC-5EA2-879C-96E1-E21999749300}"/>
              </a:ext>
            </a:extLst>
          </p:cNvPr>
          <p:cNvPicPr>
            <a:picLocks noGrp="1" noChangeAspect="1"/>
          </p:cNvPicPr>
          <p:nvPr>
            <p:ph idx="1"/>
          </p:nvPr>
        </p:nvPicPr>
        <p:blipFill>
          <a:blip r:embed="rId2"/>
          <a:stretch>
            <a:fillRect/>
          </a:stretch>
        </p:blipFill>
        <p:spPr>
          <a:xfrm>
            <a:off x="1435100" y="1492535"/>
            <a:ext cx="7499350" cy="4711130"/>
          </a:xfrm>
        </p:spPr>
      </p:pic>
    </p:spTree>
    <p:extLst>
      <p:ext uri="{BB962C8B-B14F-4D97-AF65-F5344CB8AC3E}">
        <p14:creationId xmlns:p14="http://schemas.microsoft.com/office/powerpoint/2010/main" val="2634960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ADC02-44A5-F241-29B8-6F28D772592C}"/>
              </a:ext>
            </a:extLst>
          </p:cNvPr>
          <p:cNvSpPr>
            <a:spLocks noGrp="1"/>
          </p:cNvSpPr>
          <p:nvPr>
            <p:ph type="title"/>
          </p:nvPr>
        </p:nvSpPr>
        <p:spPr/>
        <p:txBody>
          <a:bodyPr/>
          <a:lstStyle/>
          <a:p>
            <a:pPr algn="ctr"/>
            <a:r>
              <a:rPr lang="en-ZA" sz="4400" dirty="0">
                <a:solidFill>
                  <a:schemeClr val="accent6">
                    <a:lumMod val="75000"/>
                  </a:schemeClr>
                </a:solidFill>
              </a:rPr>
              <a:t>Disclaimer</a:t>
            </a:r>
            <a:endParaRPr lang="en-ZA" dirty="0"/>
          </a:p>
        </p:txBody>
      </p:sp>
      <p:sp>
        <p:nvSpPr>
          <p:cNvPr id="3" name="Content Placeholder 2">
            <a:extLst>
              <a:ext uri="{FF2B5EF4-FFF2-40B4-BE49-F238E27FC236}">
                <a16:creationId xmlns:a16="http://schemas.microsoft.com/office/drawing/2014/main" id="{E1933886-FA98-E761-734B-6A3D45E48454}"/>
              </a:ext>
            </a:extLst>
          </p:cNvPr>
          <p:cNvSpPr>
            <a:spLocks noGrp="1"/>
          </p:cNvSpPr>
          <p:nvPr>
            <p:ph idx="1"/>
          </p:nvPr>
        </p:nvSpPr>
        <p:spPr/>
        <p:txBody>
          <a:bodyPr>
            <a:normAutofit fontScale="85000" lnSpcReduction="20000"/>
          </a:bodyPr>
          <a:lstStyle/>
          <a:p>
            <a:pPr marL="82296" indent="0">
              <a:buNone/>
            </a:pPr>
            <a:r>
              <a:rPr lang="en-ZA" b="0" i="1" dirty="0">
                <a:solidFill>
                  <a:srgbClr val="1E1E1E"/>
                </a:solidFill>
                <a:effectLst/>
                <a:latin typeface="Quicksand"/>
              </a:rPr>
              <a:t>This presentation is provided by EECMS for informational purposes only and is intended to offer a general overview of the new Employment Equity Act. </a:t>
            </a:r>
          </a:p>
          <a:p>
            <a:pPr marL="82296" indent="0">
              <a:buNone/>
            </a:pPr>
            <a:endParaRPr lang="en-ZA" b="0" i="1" dirty="0">
              <a:solidFill>
                <a:srgbClr val="1E1E1E"/>
              </a:solidFill>
              <a:effectLst/>
              <a:latin typeface="Quicksand"/>
            </a:endParaRPr>
          </a:p>
          <a:p>
            <a:pPr marL="82296" indent="0">
              <a:buNone/>
            </a:pPr>
            <a:r>
              <a:rPr lang="en-ZA" b="0" i="1" dirty="0">
                <a:solidFill>
                  <a:srgbClr val="1E1E1E"/>
                </a:solidFill>
                <a:effectLst/>
                <a:latin typeface="Quicksand"/>
              </a:rPr>
              <a:t>The content does not constitute legal advice or a definitive interpretation of the Act. EECMS is not liable for any actions taken or decisions made based on the interpretation of the information presented.</a:t>
            </a:r>
          </a:p>
          <a:p>
            <a:pPr marL="82296" indent="0">
              <a:buNone/>
            </a:pPr>
            <a:endParaRPr lang="en-ZA" b="0" i="1" dirty="0">
              <a:solidFill>
                <a:srgbClr val="1E1E1E"/>
              </a:solidFill>
              <a:effectLst/>
              <a:latin typeface="Quicksand"/>
            </a:endParaRPr>
          </a:p>
          <a:p>
            <a:pPr marL="82296" indent="0">
              <a:buNone/>
            </a:pPr>
            <a:r>
              <a:rPr lang="en-ZA" b="0" i="1" dirty="0">
                <a:solidFill>
                  <a:srgbClr val="1E1E1E"/>
                </a:solidFill>
                <a:effectLst/>
                <a:latin typeface="Quicksand"/>
              </a:rPr>
              <a:t>For specific guidance, whether legal or for the clarification regarding the Employment Equity Act, please contact us for further consultation.</a:t>
            </a:r>
            <a:endParaRPr lang="en-ZA" dirty="0"/>
          </a:p>
        </p:txBody>
      </p:sp>
    </p:spTree>
    <p:extLst>
      <p:ext uri="{BB962C8B-B14F-4D97-AF65-F5344CB8AC3E}">
        <p14:creationId xmlns:p14="http://schemas.microsoft.com/office/powerpoint/2010/main" val="1598675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63FAB-12E0-3CE0-1332-8E78A89E17C1}"/>
              </a:ext>
            </a:extLst>
          </p:cNvPr>
          <p:cNvSpPr>
            <a:spLocks noGrp="1"/>
          </p:cNvSpPr>
          <p:nvPr>
            <p:ph type="title"/>
          </p:nvPr>
        </p:nvSpPr>
        <p:spPr/>
        <p:txBody>
          <a:bodyPr>
            <a:normAutofit/>
          </a:bodyPr>
          <a:lstStyle/>
          <a:p>
            <a:pPr algn="ctr"/>
            <a:r>
              <a:rPr lang="en-ZA" sz="3600" dirty="0">
                <a:solidFill>
                  <a:schemeClr val="accent6">
                    <a:lumMod val="75000"/>
                  </a:schemeClr>
                </a:solidFill>
                <a:latin typeface="Calibri" panose="020F0502020204030204" pitchFamily="34" charset="0"/>
                <a:cs typeface="Calibri" panose="020F0502020204030204" pitchFamily="34" charset="0"/>
              </a:rPr>
              <a:t>General Administrative EE Regulations</a:t>
            </a:r>
            <a:endParaRPr lang="en-ZA" sz="3600" dirty="0"/>
          </a:p>
        </p:txBody>
      </p:sp>
      <p:sp>
        <p:nvSpPr>
          <p:cNvPr id="3" name="Content Placeholder 2">
            <a:extLst>
              <a:ext uri="{FF2B5EF4-FFF2-40B4-BE49-F238E27FC236}">
                <a16:creationId xmlns:a16="http://schemas.microsoft.com/office/drawing/2014/main" id="{574CEECA-1BB2-05F5-339E-26C008F28F9B}"/>
              </a:ext>
            </a:extLst>
          </p:cNvPr>
          <p:cNvSpPr>
            <a:spLocks noGrp="1"/>
          </p:cNvSpPr>
          <p:nvPr>
            <p:ph idx="1"/>
          </p:nvPr>
        </p:nvSpPr>
        <p:spPr/>
        <p:txBody>
          <a:bodyPr/>
          <a:lstStyle/>
          <a:p>
            <a:pPr marL="82296" indent="0">
              <a:buNone/>
            </a:pPr>
            <a:r>
              <a:rPr lang="en-US" sz="1800" b="1" dirty="0">
                <a:latin typeface="Calibri" panose="020F0502020204030204" pitchFamily="34" charset="0"/>
                <a:ea typeface="Calibri" panose="020F0502020204030204" pitchFamily="34" charset="0"/>
                <a:cs typeface="Calibri" panose="020F0502020204030204" pitchFamily="34" charset="0"/>
              </a:rPr>
              <a:t>Collecting information and conducting an analysis…continued</a:t>
            </a:r>
          </a:p>
          <a:p>
            <a:r>
              <a:rPr lang="en-ZA" sz="1400" dirty="0">
                <a:latin typeface="Calibri" panose="020F0502020204030204" pitchFamily="34" charset="0"/>
                <a:ea typeface="Calibri" panose="020F0502020204030204" pitchFamily="34" charset="0"/>
                <a:cs typeface="Calibri" panose="020F0502020204030204" pitchFamily="34" charset="0"/>
              </a:rPr>
              <a:t>Open EEA12</a:t>
            </a:r>
          </a:p>
        </p:txBody>
      </p:sp>
      <p:pic>
        <p:nvPicPr>
          <p:cNvPr id="5" name="Picture 4">
            <a:extLst>
              <a:ext uri="{FF2B5EF4-FFF2-40B4-BE49-F238E27FC236}">
                <a16:creationId xmlns:a16="http://schemas.microsoft.com/office/drawing/2014/main" id="{9DD4D43B-562C-6BFD-6A52-B4A7ECD7A708}"/>
              </a:ext>
            </a:extLst>
          </p:cNvPr>
          <p:cNvPicPr>
            <a:picLocks noChangeAspect="1"/>
          </p:cNvPicPr>
          <p:nvPr/>
        </p:nvPicPr>
        <p:blipFill>
          <a:blip r:embed="rId2"/>
          <a:stretch>
            <a:fillRect/>
          </a:stretch>
        </p:blipFill>
        <p:spPr>
          <a:xfrm>
            <a:off x="2915816" y="2060848"/>
            <a:ext cx="3816424" cy="3349352"/>
          </a:xfrm>
          <a:prstGeom prst="rect">
            <a:avLst/>
          </a:prstGeom>
        </p:spPr>
      </p:pic>
    </p:spTree>
    <p:extLst>
      <p:ext uri="{BB962C8B-B14F-4D97-AF65-F5344CB8AC3E}">
        <p14:creationId xmlns:p14="http://schemas.microsoft.com/office/powerpoint/2010/main" val="2162462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600" dirty="0">
                <a:solidFill>
                  <a:schemeClr val="accent6">
                    <a:lumMod val="75000"/>
                  </a:schemeClr>
                </a:solidFill>
                <a:latin typeface="Calibri" panose="020F0502020204030204" pitchFamily="34" charset="0"/>
                <a:cs typeface="Calibri" panose="020F0502020204030204" pitchFamily="34" charset="0"/>
              </a:rPr>
              <a:t>General Administrative EE Regulations</a:t>
            </a:r>
          </a:p>
        </p:txBody>
      </p:sp>
      <p:sp>
        <p:nvSpPr>
          <p:cNvPr id="3" name="Content Placeholder 2"/>
          <p:cNvSpPr>
            <a:spLocks noGrp="1"/>
          </p:cNvSpPr>
          <p:nvPr>
            <p:ph idx="1"/>
          </p:nvPr>
        </p:nvSpPr>
        <p:spPr/>
        <p:txBody>
          <a:bodyPr>
            <a:normAutofit fontScale="85000" lnSpcReduction="20000"/>
          </a:bodyPr>
          <a:lstStyle/>
          <a:p>
            <a:pPr marL="82296" lvl="1" indent="0">
              <a:spcBef>
                <a:spcPts val="600"/>
              </a:spcBef>
              <a:buSzPct val="80000"/>
              <a:buNone/>
            </a:pPr>
            <a:endParaRPr lang="en-ZA" sz="1600" b="1" dirty="0">
              <a:latin typeface="Calibri" panose="020F0502020204030204" pitchFamily="34" charset="0"/>
              <a:ea typeface="Calibri" panose="020F0502020204030204" pitchFamily="34" charset="0"/>
              <a:cs typeface="Calibri" panose="020F0502020204030204" pitchFamily="34" charset="0"/>
            </a:endParaRPr>
          </a:p>
          <a:p>
            <a:pPr marL="82296" lvl="1" indent="0">
              <a:spcBef>
                <a:spcPts val="600"/>
              </a:spcBef>
              <a:buSzPct val="80000"/>
              <a:buNone/>
            </a:pPr>
            <a:r>
              <a:rPr lang="en-ZA" sz="2100" b="1" dirty="0">
                <a:latin typeface="Calibri" panose="020F0502020204030204" pitchFamily="34" charset="0"/>
                <a:ea typeface="Calibri" panose="020F0502020204030204" pitchFamily="34" charset="0"/>
                <a:cs typeface="Calibri" panose="020F0502020204030204" pitchFamily="34" charset="0"/>
              </a:rPr>
              <a:t>Duty to prepare and implement an EE Plan</a:t>
            </a:r>
          </a:p>
          <a:p>
            <a:pPr marL="82296" lvl="1" indent="0">
              <a:spcBef>
                <a:spcPts val="600"/>
              </a:spcBef>
              <a:buSzPct val="80000"/>
              <a:buNone/>
            </a:pPr>
            <a:endParaRPr lang="en-ZA" sz="1600" b="1" dirty="0">
              <a:latin typeface="Calibri" panose="020F0502020204030204" pitchFamily="34" charset="0"/>
              <a:ea typeface="Calibri" panose="020F0502020204030204" pitchFamily="34" charset="0"/>
              <a:cs typeface="Calibri" panose="020F0502020204030204" pitchFamily="34" charset="0"/>
            </a:endParaRPr>
          </a:p>
          <a:p>
            <a:pPr marL="365760" lvl="1" indent="-283464">
              <a:spcBef>
                <a:spcPts val="600"/>
              </a:spcBef>
              <a:buSzPct val="80000"/>
              <a:buFont typeface="Wingdings 2"/>
              <a:buChar char=""/>
            </a:pPr>
            <a:r>
              <a:rPr lang="en-US" sz="1600" dirty="0">
                <a:latin typeface="Calibri" panose="020F0502020204030204" pitchFamily="34" charset="0"/>
              </a:rPr>
              <a:t>Designated employers must prepare and implement an EE Plan for the period from </a:t>
            </a:r>
            <a:r>
              <a:rPr lang="en-US" sz="1600" dirty="0">
                <a:highlight>
                  <a:srgbClr val="FFFF00"/>
                </a:highlight>
                <a:latin typeface="Calibri" panose="020F0502020204030204" pitchFamily="34" charset="0"/>
              </a:rPr>
              <a:t>1 September 2025</a:t>
            </a:r>
            <a:r>
              <a:rPr lang="en-US" sz="1600" dirty="0">
                <a:latin typeface="Calibri" panose="020F0502020204030204" pitchFamily="34" charset="0"/>
              </a:rPr>
              <a:t> until </a:t>
            </a:r>
            <a:r>
              <a:rPr lang="en-US" sz="1600" dirty="0">
                <a:highlight>
                  <a:srgbClr val="FFFF00"/>
                </a:highlight>
                <a:latin typeface="Calibri" panose="020F0502020204030204" pitchFamily="34" charset="0"/>
              </a:rPr>
              <a:t>31 August 2030</a:t>
            </a:r>
            <a:r>
              <a:rPr lang="en-US" sz="1600" dirty="0">
                <a:latin typeface="Calibri" panose="020F0502020204030204" pitchFamily="34" charset="0"/>
              </a:rPr>
              <a:t>.</a:t>
            </a:r>
          </a:p>
          <a:p>
            <a:pPr marL="82296" lvl="1" indent="0">
              <a:spcBef>
                <a:spcPts val="600"/>
              </a:spcBef>
              <a:buSzPct val="80000"/>
              <a:buNone/>
            </a:pPr>
            <a:endParaRPr lang="en-ZA" sz="1600" dirty="0">
              <a:latin typeface="Calibri" panose="020F0502020204030204" pitchFamily="34" charset="0"/>
            </a:endParaRPr>
          </a:p>
          <a:p>
            <a:pPr marL="365760" marR="353060" lvl="1" indent="-283464">
              <a:spcBef>
                <a:spcPts val="600"/>
              </a:spcBef>
              <a:buSzPct val="80000"/>
              <a:buFont typeface="Wingdings 2"/>
              <a:buChar char=""/>
              <a:tabLst>
                <a:tab pos="1214120" algn="l"/>
                <a:tab pos="1214755" algn="l"/>
              </a:tabLst>
            </a:pPr>
            <a:r>
              <a:rPr lang="en-US" sz="1600" dirty="0">
                <a:latin typeface="Calibri" panose="020F0502020204030204" pitchFamily="34" charset="0"/>
              </a:rPr>
              <a:t>Employers who become designated employers, after 1 April 2025, must prepare an EE Plan for the remainder of the period until </a:t>
            </a:r>
            <a:r>
              <a:rPr lang="en-US" sz="1600" dirty="0">
                <a:highlight>
                  <a:srgbClr val="FFFF00"/>
                </a:highlight>
                <a:latin typeface="Calibri" panose="020F0502020204030204" pitchFamily="34" charset="0"/>
              </a:rPr>
              <a:t>31 August 2030 </a:t>
            </a:r>
            <a:r>
              <a:rPr lang="en-US" sz="1600" b="1" dirty="0">
                <a:solidFill>
                  <a:srgbClr val="FF0000"/>
                </a:solidFill>
                <a:latin typeface="Calibri" panose="020F0502020204030204" pitchFamily="34" charset="0"/>
              </a:rPr>
              <a:t>(EECMS: Note – this is applicable for any employer becoming a designated employer in future)</a:t>
            </a:r>
            <a:r>
              <a:rPr lang="en-US" sz="1600" b="1" dirty="0">
                <a:latin typeface="Calibri" panose="020F0502020204030204" pitchFamily="34" charset="0"/>
              </a:rPr>
              <a:t>.</a:t>
            </a:r>
          </a:p>
          <a:p>
            <a:pPr marL="82296" marR="353060" lvl="1" indent="0">
              <a:spcBef>
                <a:spcPts val="600"/>
              </a:spcBef>
              <a:buSzPct val="80000"/>
              <a:buNone/>
              <a:tabLst>
                <a:tab pos="1214120" algn="l"/>
                <a:tab pos="1214755" algn="l"/>
              </a:tabLst>
            </a:pPr>
            <a:endParaRPr lang="en-ZA" sz="1600" dirty="0">
              <a:latin typeface="Calibri" panose="020F0502020204030204" pitchFamily="34" charset="0"/>
            </a:endParaRPr>
          </a:p>
          <a:p>
            <a:pPr marL="365760" marR="439420" lvl="1" indent="-283464">
              <a:spcBef>
                <a:spcPts val="600"/>
              </a:spcBef>
              <a:buSzPct val="80000"/>
              <a:buFont typeface="Wingdings 2"/>
              <a:buChar char=""/>
              <a:tabLst>
                <a:tab pos="1217295" algn="l"/>
                <a:tab pos="1217930" algn="l"/>
              </a:tabLst>
            </a:pPr>
            <a:r>
              <a:rPr lang="en-US" sz="1600" dirty="0">
                <a:latin typeface="Calibri" panose="020F0502020204030204" pitchFamily="34" charset="0"/>
              </a:rPr>
              <a:t>A designated employer must refer to the relevant </a:t>
            </a:r>
            <a:r>
              <a:rPr lang="en-US" sz="1600" dirty="0">
                <a:highlight>
                  <a:srgbClr val="FFFF00"/>
                </a:highlight>
                <a:latin typeface="Calibri" panose="020F0502020204030204" pitchFamily="34" charset="0"/>
              </a:rPr>
              <a:t>Codes of Good Practice</a:t>
            </a:r>
            <a:r>
              <a:rPr lang="en-US" sz="1600" dirty="0">
                <a:latin typeface="Calibri" panose="020F0502020204030204" pitchFamily="34" charset="0"/>
              </a:rPr>
              <a:t> issued in terms of section 54 of the Act when preparing an EE Plan</a:t>
            </a:r>
            <a:r>
              <a:rPr lang="en-ZA" sz="1600" dirty="0">
                <a:latin typeface="Calibri" panose="020F0502020204030204" pitchFamily="34" charset="0"/>
              </a:rPr>
              <a:t>.</a:t>
            </a:r>
          </a:p>
          <a:p>
            <a:pPr marL="82296" marR="439420" lvl="1" indent="0">
              <a:spcBef>
                <a:spcPts val="600"/>
              </a:spcBef>
              <a:buSzPct val="80000"/>
              <a:buNone/>
              <a:tabLst>
                <a:tab pos="1217295" algn="l"/>
                <a:tab pos="1217930" algn="l"/>
              </a:tabLst>
            </a:pPr>
            <a:endParaRPr lang="en-ZA" sz="1600" dirty="0">
              <a:latin typeface="Calibri" panose="020F0502020204030204" pitchFamily="34" charset="0"/>
            </a:endParaRPr>
          </a:p>
          <a:p>
            <a:pPr marL="365760" marR="444500" lvl="1" indent="-283464">
              <a:spcBef>
                <a:spcPts val="600"/>
              </a:spcBef>
              <a:buSzPct val="80000"/>
              <a:buFont typeface="Wingdings 2"/>
              <a:buChar char=""/>
              <a:tabLst>
                <a:tab pos="1217295" algn="l"/>
                <a:tab pos="1217930" algn="l"/>
              </a:tabLst>
            </a:pPr>
            <a:r>
              <a:rPr lang="en-US" sz="1600" dirty="0">
                <a:latin typeface="Calibri" panose="020F0502020204030204" pitchFamily="34" charset="0"/>
              </a:rPr>
              <a:t>The EE Plan must contain, at a minimum, all the elements contained in the EEA13 template of these regulations.</a:t>
            </a:r>
            <a:endParaRPr lang="en-ZA" sz="1600" dirty="0">
              <a:latin typeface="Calibri" panose="020F0502020204030204" pitchFamily="34" charset="0"/>
            </a:endParaRPr>
          </a:p>
          <a:p>
            <a:pPr marL="82296" lvl="1" indent="0">
              <a:spcBef>
                <a:spcPts val="600"/>
              </a:spcBef>
              <a:buSzPct val="80000"/>
              <a:buNone/>
            </a:pPr>
            <a:endParaRPr lang="en-ZA" sz="1600" dirty="0">
              <a:latin typeface="Calibri" panose="020F0502020204030204" pitchFamily="34" charset="0"/>
            </a:endParaRPr>
          </a:p>
          <a:p>
            <a:pPr marL="365760" marR="408305" lvl="1" indent="-283464">
              <a:spcBef>
                <a:spcPts val="600"/>
              </a:spcBef>
              <a:buSzPct val="80000"/>
              <a:buFont typeface="Wingdings 2"/>
              <a:buChar char=""/>
              <a:tabLst>
                <a:tab pos="1217295" algn="l"/>
                <a:tab pos="1217930" algn="l"/>
              </a:tabLst>
            </a:pPr>
            <a:r>
              <a:rPr lang="en-US" sz="1600" dirty="0">
                <a:latin typeface="Calibri" panose="020F0502020204030204" pitchFamily="34" charset="0"/>
              </a:rPr>
              <a:t>When developing EE Plans and setting annual numerical targets in their workplaces, designated employers must take into account:</a:t>
            </a:r>
            <a:endParaRPr lang="en-ZA" sz="1600" dirty="0">
              <a:latin typeface="Calibri" panose="020F0502020204030204" pitchFamily="34" charset="0"/>
            </a:endParaRPr>
          </a:p>
          <a:p>
            <a:pPr marL="612648" marR="408305" lvl="2" indent="-283464">
              <a:spcBef>
                <a:spcPts val="600"/>
              </a:spcBef>
              <a:buSzPct val="80000"/>
              <a:buFont typeface="Wingdings 2"/>
              <a:buChar char=""/>
              <a:tabLst>
                <a:tab pos="1217295" algn="l"/>
                <a:tab pos="1217930" algn="l"/>
              </a:tabLst>
            </a:pPr>
            <a:r>
              <a:rPr lang="en-US" sz="1600" dirty="0">
                <a:latin typeface="Calibri" panose="020F0502020204030204" pitchFamily="34" charset="0"/>
              </a:rPr>
              <a:t>their workforce profile.</a:t>
            </a:r>
          </a:p>
          <a:p>
            <a:pPr marL="612648" marR="408305" lvl="2" indent="-283464">
              <a:spcBef>
                <a:spcPts val="600"/>
              </a:spcBef>
              <a:buSzPct val="80000"/>
              <a:buFont typeface="Wingdings 2"/>
              <a:buChar char=""/>
              <a:tabLst>
                <a:tab pos="1217295" algn="l"/>
                <a:tab pos="1217930" algn="l"/>
              </a:tabLst>
            </a:pPr>
            <a:r>
              <a:rPr lang="en-US" sz="1600" dirty="0">
                <a:latin typeface="Calibri" panose="020F0502020204030204" pitchFamily="34" charset="0"/>
              </a:rPr>
              <a:t>the relevant 5-year sectoral numerical targets and</a:t>
            </a:r>
            <a:endParaRPr lang="en-ZA" sz="1600" dirty="0">
              <a:latin typeface="Calibri" panose="020F0502020204030204" pitchFamily="34" charset="0"/>
            </a:endParaRPr>
          </a:p>
          <a:p>
            <a:pPr marL="612648" marR="408305" lvl="2" indent="-283464">
              <a:spcBef>
                <a:spcPts val="600"/>
              </a:spcBef>
              <a:buSzPct val="80000"/>
              <a:buFont typeface="Wingdings 2"/>
              <a:buChar char=""/>
              <a:tabLst>
                <a:tab pos="1217295" algn="l"/>
                <a:tab pos="1217930" algn="l"/>
              </a:tabLst>
            </a:pPr>
            <a:r>
              <a:rPr lang="en-US" sz="1600" dirty="0">
                <a:latin typeface="Calibri" panose="020F0502020204030204" pitchFamily="34" charset="0"/>
              </a:rPr>
              <a:t>the applicable EAP.</a:t>
            </a:r>
            <a:endParaRPr lang="en-ZA" sz="1600" dirty="0">
              <a:latin typeface="Calibri" panose="020F0502020204030204" pitchFamily="34" charset="0"/>
            </a:endParaRPr>
          </a:p>
          <a:p>
            <a:pPr marL="365760" lvl="1" indent="-283464">
              <a:spcBef>
                <a:spcPts val="600"/>
              </a:spcBef>
              <a:buSzPct val="80000"/>
              <a:buFont typeface="Wingdings 2"/>
              <a:buChar char=""/>
            </a:pPr>
            <a:endParaRPr lang="en-ZA" sz="1600" dirty="0">
              <a:solidFill>
                <a:schemeClr val="tx2"/>
              </a:solidFill>
              <a:latin typeface="Calibri" panose="020F0502020204030204" pitchFamily="34" charset="0"/>
            </a:endParaRPr>
          </a:p>
          <a:p>
            <a:pPr marL="365760" lvl="1" indent="-283464">
              <a:spcBef>
                <a:spcPts val="600"/>
              </a:spcBef>
              <a:buSzPct val="80000"/>
              <a:buFont typeface="Wingdings 2"/>
              <a:buChar char=""/>
            </a:pPr>
            <a:endParaRPr lang="en-ZA" sz="1600" dirty="0">
              <a:solidFill>
                <a:schemeClr val="tx2"/>
              </a:solidFill>
              <a:latin typeface="Calibri" panose="020F0502020204030204" pitchFamily="34" charset="0"/>
            </a:endParaRPr>
          </a:p>
          <a:p>
            <a:pPr marL="365760" lvl="1" indent="-283464">
              <a:spcBef>
                <a:spcPts val="600"/>
              </a:spcBef>
              <a:buSzPct val="80000"/>
              <a:buFont typeface="Wingdings 2"/>
              <a:buChar char=""/>
            </a:pPr>
            <a:endParaRPr lang="en-ZA" sz="1600" dirty="0">
              <a:solidFill>
                <a:schemeClr val="tx2"/>
              </a:solidFill>
              <a:latin typeface="Calibri" panose="020F0502020204030204" pitchFamily="34" charset="0"/>
            </a:endParaRPr>
          </a:p>
          <a:p>
            <a:pPr marL="365760" lvl="1" indent="-283464">
              <a:spcBef>
                <a:spcPts val="600"/>
              </a:spcBef>
              <a:buSzPct val="80000"/>
              <a:buFont typeface="Wingdings 2"/>
              <a:buChar char=""/>
            </a:pPr>
            <a:endParaRPr lang="en-ZA" sz="1600" dirty="0">
              <a:solidFill>
                <a:schemeClr val="tx2"/>
              </a:solidFill>
              <a:latin typeface="Calibri" panose="020F0502020204030204" pitchFamily="34" charset="0"/>
            </a:endParaRPr>
          </a:p>
          <a:p>
            <a:pPr marL="365760" lvl="1" indent="-283464">
              <a:spcBef>
                <a:spcPts val="600"/>
              </a:spcBef>
              <a:buSzPct val="80000"/>
              <a:buFont typeface="Wingdings 2"/>
              <a:buChar char=""/>
            </a:pPr>
            <a:endParaRPr lang="en-ZA" sz="16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788164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F41F7-5912-A582-3C80-45A88FB53F2A}"/>
              </a:ext>
            </a:extLst>
          </p:cNvPr>
          <p:cNvSpPr>
            <a:spLocks noGrp="1"/>
          </p:cNvSpPr>
          <p:nvPr>
            <p:ph type="title"/>
          </p:nvPr>
        </p:nvSpPr>
        <p:spPr/>
        <p:txBody>
          <a:bodyPr>
            <a:normAutofit/>
          </a:bodyPr>
          <a:lstStyle/>
          <a:p>
            <a:pPr algn="ctr"/>
            <a:r>
              <a:rPr lang="en-ZA" sz="3600" dirty="0">
                <a:solidFill>
                  <a:schemeClr val="accent6">
                    <a:lumMod val="75000"/>
                  </a:schemeClr>
                </a:solidFill>
                <a:latin typeface="Calibri" panose="020F0502020204030204" pitchFamily="34" charset="0"/>
                <a:cs typeface="Calibri" panose="020F0502020204030204" pitchFamily="34" charset="0"/>
              </a:rPr>
              <a:t>General Administrative EE Regulations</a:t>
            </a:r>
            <a:endParaRPr lang="en-ZA" sz="3600" dirty="0"/>
          </a:p>
        </p:txBody>
      </p:sp>
      <p:sp>
        <p:nvSpPr>
          <p:cNvPr id="3" name="Content Placeholder 2">
            <a:extLst>
              <a:ext uri="{FF2B5EF4-FFF2-40B4-BE49-F238E27FC236}">
                <a16:creationId xmlns:a16="http://schemas.microsoft.com/office/drawing/2014/main" id="{C03B3507-6FF9-73D3-F538-E785A755136D}"/>
              </a:ext>
            </a:extLst>
          </p:cNvPr>
          <p:cNvSpPr>
            <a:spLocks noGrp="1"/>
          </p:cNvSpPr>
          <p:nvPr>
            <p:ph idx="1"/>
          </p:nvPr>
        </p:nvSpPr>
        <p:spPr/>
        <p:txBody>
          <a:bodyPr>
            <a:normAutofit fontScale="77500" lnSpcReduction="20000"/>
          </a:bodyPr>
          <a:lstStyle/>
          <a:p>
            <a:pPr marL="82296" marR="339725" lvl="1" indent="0">
              <a:spcBef>
                <a:spcPts val="600"/>
              </a:spcBef>
              <a:buSzPct val="80000"/>
              <a:buNone/>
              <a:tabLst>
                <a:tab pos="1214120" algn="l"/>
                <a:tab pos="1214755" algn="l"/>
              </a:tabLst>
            </a:pPr>
            <a:r>
              <a:rPr lang="en-ZA" sz="2100" b="1" dirty="0">
                <a:latin typeface="Calibri" panose="020F0502020204030204" pitchFamily="34" charset="0"/>
                <a:ea typeface="Calibri" panose="020F0502020204030204" pitchFamily="34" charset="0"/>
                <a:cs typeface="Calibri" panose="020F0502020204030204" pitchFamily="34" charset="0"/>
              </a:rPr>
              <a:t>Duty to prepare and implement an EE Plan…continued</a:t>
            </a:r>
          </a:p>
          <a:p>
            <a:pPr marL="457200" marR="339725" lvl="1" indent="0">
              <a:lnSpc>
                <a:spcPct val="102000"/>
              </a:lnSpc>
              <a:buSzPts val="950"/>
              <a:buNone/>
              <a:tabLst>
                <a:tab pos="1214120" algn="l"/>
                <a:tab pos="1214755" algn="l"/>
              </a:tabLst>
            </a:pPr>
            <a:endParaRPr lang="en-US" sz="950" spc="-5" dirty="0">
              <a:latin typeface="Arial" panose="020B0604020202020204" pitchFamily="34" charset="0"/>
              <a:ea typeface="Arial" panose="020B0604020202020204" pitchFamily="34" charset="0"/>
            </a:endParaRPr>
          </a:p>
          <a:p>
            <a:pPr marL="365760" marR="339725" lvl="1" indent="-283464">
              <a:spcBef>
                <a:spcPts val="600"/>
              </a:spcBef>
              <a:buSzPct val="80000"/>
              <a:buFont typeface="Wingdings 2"/>
              <a:buChar char=""/>
              <a:tabLst>
                <a:tab pos="1214120" algn="l"/>
                <a:tab pos="1214755" algn="l"/>
              </a:tabLst>
            </a:pPr>
            <a:r>
              <a:rPr lang="en-US" sz="1800" dirty="0">
                <a:latin typeface="Calibri" panose="020F0502020204030204" pitchFamily="34" charset="0"/>
              </a:rPr>
              <a:t>A designated employer may take into account any of the following to the extent that they are consistent with the purpose of the Act (</a:t>
            </a:r>
            <a:r>
              <a:rPr lang="en-US" sz="1800" b="1" dirty="0">
                <a:solidFill>
                  <a:srgbClr val="FF0000"/>
                </a:solidFill>
                <a:latin typeface="Calibri" panose="020F0502020204030204" pitchFamily="34" charset="0"/>
              </a:rPr>
              <a:t>EECMS: may possibly be identified as barriers</a:t>
            </a:r>
            <a:r>
              <a:rPr lang="en-US" sz="1800" dirty="0">
                <a:latin typeface="Calibri" panose="020F0502020204030204" pitchFamily="34" charset="0"/>
              </a:rPr>
              <a:t>).</a:t>
            </a:r>
            <a:endParaRPr lang="en-ZA" sz="1800" dirty="0">
              <a:latin typeface="Calibri" panose="020F0502020204030204" pitchFamily="34" charset="0"/>
            </a:endParaRPr>
          </a:p>
          <a:p>
            <a:pPr lvl="1">
              <a:lnSpc>
                <a:spcPct val="80000"/>
              </a:lnSpc>
              <a:spcBef>
                <a:spcPts val="600"/>
              </a:spcBef>
              <a:buSzPct val="80000"/>
              <a:buNone/>
            </a:pPr>
            <a:r>
              <a:rPr lang="en-US" sz="1400" dirty="0">
                <a:latin typeface="Calibri" panose="020F0502020204030204" pitchFamily="34" charset="0"/>
              </a:rPr>
              <a:t> </a:t>
            </a:r>
            <a:endParaRPr lang="en-ZA" sz="1400" dirty="0">
              <a:latin typeface="Calibri" panose="020F0502020204030204" pitchFamily="34" charset="0"/>
            </a:endParaRPr>
          </a:p>
          <a:p>
            <a:pPr marL="612648" marR="408305" lvl="2" indent="-283464">
              <a:spcBef>
                <a:spcPts val="600"/>
              </a:spcBef>
              <a:buSzPct val="80000"/>
              <a:buFont typeface="Wingdings 2"/>
              <a:buChar char=""/>
              <a:tabLst>
                <a:tab pos="1217295" algn="l"/>
                <a:tab pos="1217930" algn="l"/>
              </a:tabLst>
            </a:pPr>
            <a:r>
              <a:rPr lang="en-US" sz="1800" dirty="0">
                <a:latin typeface="Calibri" panose="020F0502020204030204" pitchFamily="34" charset="0"/>
              </a:rPr>
              <a:t>the inherent requirements of a particular job.</a:t>
            </a:r>
            <a:endParaRPr lang="en-ZA" sz="1800" dirty="0">
              <a:latin typeface="Calibri" panose="020F0502020204030204" pitchFamily="34" charset="0"/>
            </a:endParaRPr>
          </a:p>
          <a:p>
            <a:pPr marL="612648" marR="408305" lvl="2" indent="-283464">
              <a:spcBef>
                <a:spcPts val="600"/>
              </a:spcBef>
              <a:buSzPct val="80000"/>
              <a:buFont typeface="Wingdings 2"/>
              <a:buChar char=""/>
              <a:tabLst>
                <a:tab pos="1217295" algn="l"/>
                <a:tab pos="1217930" algn="l"/>
              </a:tabLst>
            </a:pPr>
            <a:r>
              <a:rPr lang="en-US" sz="1800" dirty="0">
                <a:latin typeface="Calibri" panose="020F0502020204030204" pitchFamily="34" charset="0"/>
              </a:rPr>
              <a:t>the pool of suitably qualified persons.</a:t>
            </a:r>
            <a:endParaRPr lang="en-ZA" sz="1800" dirty="0">
              <a:latin typeface="Calibri" panose="020F0502020204030204" pitchFamily="34" charset="0"/>
            </a:endParaRPr>
          </a:p>
          <a:p>
            <a:pPr marL="612648" marR="408305" lvl="2" indent="-283464">
              <a:spcBef>
                <a:spcPts val="600"/>
              </a:spcBef>
              <a:buSzPct val="80000"/>
              <a:buFont typeface="Wingdings 2"/>
              <a:buChar char=""/>
              <a:tabLst>
                <a:tab pos="1217295" algn="l"/>
                <a:tab pos="1217930" algn="l"/>
              </a:tabLst>
            </a:pPr>
            <a:r>
              <a:rPr lang="en-US" sz="1800" dirty="0">
                <a:latin typeface="Calibri" panose="020F0502020204030204" pitchFamily="34" charset="0"/>
              </a:rPr>
              <a:t>the formal qualifications, prior learning, relevant experience or capacity to acquire, within a reasonable time, the ability to do the job, as contemplated in sections 20(3) to (5) of the Act.</a:t>
            </a:r>
            <a:endParaRPr lang="en-ZA" sz="1800" dirty="0">
              <a:latin typeface="Calibri" panose="020F0502020204030204" pitchFamily="34" charset="0"/>
            </a:endParaRPr>
          </a:p>
          <a:p>
            <a:pPr marL="612648" marR="408305" lvl="2" indent="-283464">
              <a:spcBef>
                <a:spcPts val="600"/>
              </a:spcBef>
              <a:buSzPct val="80000"/>
              <a:buFont typeface="Wingdings 2"/>
              <a:buChar char=""/>
              <a:tabLst>
                <a:tab pos="1217295" algn="l"/>
                <a:tab pos="1217930" algn="l"/>
              </a:tabLst>
            </a:pPr>
            <a:r>
              <a:rPr lang="en-US" sz="1800" dirty="0">
                <a:latin typeface="Calibri" panose="020F0502020204030204" pitchFamily="34" charset="0"/>
              </a:rPr>
              <a:t>the rate of turnover and natural attrition within the workplace and</a:t>
            </a:r>
            <a:endParaRPr lang="en-ZA" sz="1800" dirty="0">
              <a:latin typeface="Calibri" panose="020F0502020204030204" pitchFamily="34" charset="0"/>
            </a:endParaRPr>
          </a:p>
          <a:p>
            <a:pPr marL="612648" marR="408305" lvl="2" indent="-283464">
              <a:spcBef>
                <a:spcPts val="600"/>
              </a:spcBef>
              <a:buSzPct val="80000"/>
              <a:buFont typeface="Wingdings 2"/>
              <a:buChar char=""/>
              <a:tabLst>
                <a:tab pos="1217295" algn="l"/>
                <a:tab pos="1217930" algn="l"/>
              </a:tabLst>
            </a:pPr>
            <a:r>
              <a:rPr lang="en-US" sz="1800" dirty="0">
                <a:latin typeface="Calibri" panose="020F0502020204030204" pitchFamily="34" charset="0"/>
              </a:rPr>
              <a:t>recruitment and promotional trends within a workplace.</a:t>
            </a:r>
            <a:endParaRPr lang="en-ZA" sz="1800" dirty="0">
              <a:latin typeface="Calibri" panose="020F0502020204030204" pitchFamily="34" charset="0"/>
            </a:endParaRPr>
          </a:p>
          <a:p>
            <a:pPr marL="612648" marR="408305" lvl="2" indent="-283464">
              <a:spcBef>
                <a:spcPts val="600"/>
              </a:spcBef>
              <a:buSzPct val="80000"/>
              <a:buFont typeface="Wingdings 2"/>
              <a:buChar char=""/>
              <a:tabLst>
                <a:tab pos="1217295" algn="l"/>
                <a:tab pos="1217930" algn="l"/>
              </a:tabLst>
            </a:pPr>
            <a:endParaRPr lang="en-ZA" sz="1800" dirty="0">
              <a:latin typeface="Calibri" panose="020F0502020204030204" pitchFamily="34" charset="0"/>
            </a:endParaRPr>
          </a:p>
          <a:p>
            <a:pPr marL="365760" marR="339725" lvl="1" indent="-283464">
              <a:spcBef>
                <a:spcPts val="600"/>
              </a:spcBef>
              <a:buSzPct val="80000"/>
              <a:buFont typeface="Wingdings 2"/>
              <a:buChar char=""/>
              <a:tabLst>
                <a:tab pos="1214120" algn="l"/>
                <a:tab pos="1214755" algn="l"/>
              </a:tabLst>
            </a:pPr>
            <a:r>
              <a:rPr lang="en-US" sz="1800" dirty="0">
                <a:latin typeface="Calibri" panose="020F0502020204030204" pitchFamily="34" charset="0"/>
              </a:rPr>
              <a:t>A designated employer must:</a:t>
            </a:r>
            <a:endParaRPr lang="en-ZA" sz="1800" dirty="0">
              <a:latin typeface="Calibri" panose="020F0502020204030204" pitchFamily="34" charset="0"/>
            </a:endParaRPr>
          </a:p>
          <a:p>
            <a:pPr lvl="1">
              <a:lnSpc>
                <a:spcPct val="80000"/>
              </a:lnSpc>
              <a:spcBef>
                <a:spcPts val="600"/>
              </a:spcBef>
              <a:buSzPct val="80000"/>
              <a:buNone/>
            </a:pPr>
            <a:endParaRPr lang="en-ZA" sz="1400" dirty="0">
              <a:latin typeface="Calibri" panose="020F0502020204030204" pitchFamily="34" charset="0"/>
            </a:endParaRPr>
          </a:p>
          <a:p>
            <a:pPr marL="612648" marR="408305" lvl="2" indent="-283464">
              <a:spcBef>
                <a:spcPts val="600"/>
              </a:spcBef>
              <a:buSzPct val="80000"/>
              <a:buFont typeface="Wingdings 2"/>
              <a:buChar char=""/>
              <a:tabLst>
                <a:tab pos="1217295" algn="l"/>
                <a:tab pos="1217930" algn="l"/>
              </a:tabLst>
            </a:pPr>
            <a:r>
              <a:rPr lang="en-US" sz="1800" dirty="0">
                <a:latin typeface="Calibri" panose="020F0502020204030204" pitchFamily="34" charset="0"/>
              </a:rPr>
              <a:t>comply with the numerical targets set in terms of section 15A(3) for the economic sector in which they operate; </a:t>
            </a:r>
            <a:endParaRPr lang="en-ZA" sz="1800" dirty="0">
              <a:latin typeface="Calibri" panose="020F0502020204030204" pitchFamily="34" charset="0"/>
            </a:endParaRPr>
          </a:p>
          <a:p>
            <a:pPr marL="612648" marR="408305" lvl="2" indent="-283464">
              <a:spcBef>
                <a:spcPts val="600"/>
              </a:spcBef>
              <a:buSzPct val="80000"/>
              <a:buFont typeface="Wingdings 2"/>
              <a:buChar char=""/>
              <a:tabLst>
                <a:tab pos="1217295" algn="l"/>
                <a:tab pos="1217930" algn="l"/>
              </a:tabLst>
            </a:pPr>
            <a:r>
              <a:rPr lang="en-US" sz="1800" dirty="0">
                <a:latin typeface="Calibri" panose="020F0502020204030204" pitchFamily="34" charset="0"/>
              </a:rPr>
              <a:t>refer to the Ministerial notice issued in terms of section 15A and EEA17 to the regulations to determine the sector they operate in and</a:t>
            </a:r>
            <a:endParaRPr lang="en-ZA" sz="1800" dirty="0">
              <a:latin typeface="Calibri" panose="020F0502020204030204" pitchFamily="34" charset="0"/>
            </a:endParaRPr>
          </a:p>
          <a:p>
            <a:pPr marL="612648" marR="408305" lvl="2" indent="-283464">
              <a:spcBef>
                <a:spcPts val="600"/>
              </a:spcBef>
              <a:buSzPct val="80000"/>
              <a:buFont typeface="Wingdings 2"/>
              <a:buChar char=""/>
              <a:tabLst>
                <a:tab pos="1217295" algn="l"/>
                <a:tab pos="1217930" algn="l"/>
              </a:tabLst>
            </a:pPr>
            <a:r>
              <a:rPr lang="en-US" sz="1800" dirty="0">
                <a:latin typeface="Calibri" panose="020F0502020204030204" pitchFamily="34" charset="0"/>
              </a:rPr>
              <a:t>if it operates in </a:t>
            </a:r>
            <a:r>
              <a:rPr lang="en-US" sz="1800" dirty="0">
                <a:highlight>
                  <a:srgbClr val="FFFF00"/>
                </a:highlight>
                <a:latin typeface="Calibri" panose="020F0502020204030204" pitchFamily="34" charset="0"/>
              </a:rPr>
              <a:t>more than one sector</a:t>
            </a:r>
            <a:r>
              <a:rPr lang="en-US" sz="1800" dirty="0">
                <a:latin typeface="Calibri" panose="020F0502020204030204" pitchFamily="34" charset="0"/>
              </a:rPr>
              <a:t>, apply the numerical targets for the sector in which </a:t>
            </a:r>
            <a:r>
              <a:rPr lang="en-US" sz="1800" dirty="0">
                <a:highlight>
                  <a:srgbClr val="FFFF00"/>
                </a:highlight>
                <a:latin typeface="Calibri" panose="020F0502020204030204" pitchFamily="34" charset="0"/>
              </a:rPr>
              <a:t>the majority of their employees</a:t>
            </a:r>
            <a:r>
              <a:rPr lang="en-US" sz="1800" dirty="0">
                <a:latin typeface="Calibri" panose="020F0502020204030204" pitchFamily="34" charset="0"/>
              </a:rPr>
              <a:t> are engaged.</a:t>
            </a:r>
            <a:endParaRPr lang="en-ZA" sz="1800" dirty="0">
              <a:latin typeface="Calibri" panose="020F0502020204030204" pitchFamily="34" charset="0"/>
            </a:endParaRPr>
          </a:p>
          <a:p>
            <a:endParaRPr lang="en-ZA" dirty="0"/>
          </a:p>
        </p:txBody>
      </p:sp>
    </p:spTree>
    <p:extLst>
      <p:ext uri="{BB962C8B-B14F-4D97-AF65-F5344CB8AC3E}">
        <p14:creationId xmlns:p14="http://schemas.microsoft.com/office/powerpoint/2010/main" val="46165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600" dirty="0">
                <a:solidFill>
                  <a:schemeClr val="accent6">
                    <a:lumMod val="75000"/>
                  </a:schemeClr>
                </a:solidFill>
                <a:latin typeface="Calibri" panose="020F0502020204030204" pitchFamily="34" charset="0"/>
                <a:cs typeface="Calibri" panose="020F0502020204030204" pitchFamily="34" charset="0"/>
              </a:rPr>
              <a:t>General Administrative EE Regulations</a:t>
            </a:r>
          </a:p>
        </p:txBody>
      </p:sp>
      <p:sp>
        <p:nvSpPr>
          <p:cNvPr id="3" name="Content Placeholder 2"/>
          <p:cNvSpPr>
            <a:spLocks noGrp="1"/>
          </p:cNvSpPr>
          <p:nvPr>
            <p:ph idx="1"/>
          </p:nvPr>
        </p:nvSpPr>
        <p:spPr/>
        <p:txBody>
          <a:bodyPr>
            <a:normAutofit/>
          </a:bodyPr>
          <a:lstStyle/>
          <a:p>
            <a:pPr marL="82296" marR="339725" lvl="1" indent="0">
              <a:lnSpc>
                <a:spcPct val="80000"/>
              </a:lnSpc>
              <a:spcBef>
                <a:spcPts val="600"/>
              </a:spcBef>
              <a:buSzPct val="80000"/>
              <a:buNone/>
              <a:tabLst>
                <a:tab pos="1214120" algn="l"/>
                <a:tab pos="1214755" algn="l"/>
              </a:tabLst>
            </a:pPr>
            <a:r>
              <a:rPr lang="en-ZA" sz="1600" b="1" dirty="0">
                <a:latin typeface="Calibri" panose="020F0502020204030204" pitchFamily="34" charset="0"/>
                <a:ea typeface="Calibri" panose="020F0502020204030204" pitchFamily="34" charset="0"/>
                <a:cs typeface="Calibri" panose="020F0502020204030204" pitchFamily="34" charset="0"/>
              </a:rPr>
              <a:t>Duty to prepare and implement an EE Plan…continued</a:t>
            </a:r>
          </a:p>
          <a:p>
            <a:pPr marL="742950" marR="354330" lvl="1" indent="-285750">
              <a:lnSpc>
                <a:spcPct val="101000"/>
              </a:lnSpc>
              <a:buSzPts val="950"/>
              <a:buFont typeface="Arial" panose="020B0604020202020204" pitchFamily="34" charset="0"/>
              <a:buAutoNum type="arabicParenBoth"/>
              <a:tabLst>
                <a:tab pos="1215390" algn="l"/>
                <a:tab pos="1216025" algn="l"/>
              </a:tabLst>
            </a:pPr>
            <a:endParaRPr lang="en-US" sz="950" spc="-5" dirty="0">
              <a:effectLst/>
              <a:latin typeface="Arial" panose="020B0604020202020204" pitchFamily="34" charset="0"/>
              <a:ea typeface="Arial" panose="020B0604020202020204" pitchFamily="34" charset="0"/>
            </a:endParaRPr>
          </a:p>
          <a:p>
            <a:pPr marL="365760" marR="339725" lvl="1" indent="-283464">
              <a:lnSpc>
                <a:spcPct val="80000"/>
              </a:lnSpc>
              <a:spcBef>
                <a:spcPts val="600"/>
              </a:spcBef>
              <a:buSzPct val="80000"/>
              <a:buFont typeface="Wingdings 2"/>
              <a:buChar char=""/>
              <a:tabLst>
                <a:tab pos="1214120" algn="l"/>
                <a:tab pos="1214755" algn="l"/>
              </a:tabLst>
            </a:pPr>
            <a:r>
              <a:rPr lang="en-US" sz="1400" dirty="0">
                <a:latin typeface="Calibri" panose="020F0502020204030204" pitchFamily="34" charset="0"/>
              </a:rPr>
              <a:t>The </a:t>
            </a:r>
            <a:r>
              <a:rPr lang="en-US" sz="1400" dirty="0">
                <a:highlight>
                  <a:srgbClr val="FFFF00"/>
                </a:highlight>
                <a:latin typeface="Calibri" panose="020F0502020204030204" pitchFamily="34" charset="0"/>
              </a:rPr>
              <a:t>5-year sectoral numerical targets</a:t>
            </a:r>
            <a:r>
              <a:rPr lang="en-US" sz="1400" dirty="0">
                <a:latin typeface="Calibri" panose="020F0502020204030204" pitchFamily="34" charset="0"/>
              </a:rPr>
              <a:t> set in terms of section 15A(2) of the Act are key milestones towards achieving the equitable representation of the different designated groups</a:t>
            </a:r>
            <a:r>
              <a:rPr lang="en-ZA" sz="1400" dirty="0">
                <a:latin typeface="Calibri" panose="020F0502020204030204" pitchFamily="34" charset="0"/>
              </a:rPr>
              <a:t> </a:t>
            </a:r>
            <a:r>
              <a:rPr lang="en-US" sz="1400" dirty="0">
                <a:latin typeface="Calibri" panose="020F0502020204030204" pitchFamily="34" charset="0"/>
              </a:rPr>
              <a:t>within the </a:t>
            </a:r>
            <a:r>
              <a:rPr lang="en-US" sz="1400" dirty="0">
                <a:highlight>
                  <a:srgbClr val="FFFF00"/>
                </a:highlight>
                <a:latin typeface="Calibri" panose="020F0502020204030204" pitchFamily="34" charset="0"/>
              </a:rPr>
              <a:t>four upper occupational levels</a:t>
            </a:r>
            <a:r>
              <a:rPr lang="en-US" sz="1400" dirty="0">
                <a:latin typeface="Calibri" panose="020F0502020204030204" pitchFamily="34" charset="0"/>
              </a:rPr>
              <a:t> in an employer’s workforce </a:t>
            </a:r>
            <a:r>
              <a:rPr lang="en-US" sz="1400" dirty="0">
                <a:highlight>
                  <a:srgbClr val="FFFF00"/>
                </a:highlight>
                <a:latin typeface="Calibri" panose="020F0502020204030204" pitchFamily="34" charset="0"/>
              </a:rPr>
              <a:t>in relation to</a:t>
            </a:r>
            <a:r>
              <a:rPr lang="en-US" sz="1400" dirty="0">
                <a:latin typeface="Calibri" panose="020F0502020204030204" pitchFamily="34" charset="0"/>
              </a:rPr>
              <a:t> the demographics of the applicable </a:t>
            </a:r>
            <a:r>
              <a:rPr lang="en-US" sz="1400" dirty="0">
                <a:highlight>
                  <a:srgbClr val="FFFF00"/>
                </a:highlight>
                <a:latin typeface="Calibri" panose="020F0502020204030204" pitchFamily="34" charset="0"/>
              </a:rPr>
              <a:t>EAP</a:t>
            </a:r>
            <a:r>
              <a:rPr lang="en-US" sz="1400" dirty="0">
                <a:latin typeface="Calibri" panose="020F0502020204030204" pitchFamily="34" charset="0"/>
              </a:rPr>
              <a:t>, and for persons with disabilities </a:t>
            </a:r>
            <a:r>
              <a:rPr lang="en-US" sz="1400" b="1" dirty="0">
                <a:solidFill>
                  <a:srgbClr val="FF0000"/>
                </a:solidFill>
                <a:latin typeface="Calibri" panose="020F0502020204030204" pitchFamily="34" charset="0"/>
              </a:rPr>
              <a:t>(EECMS: Determine the “adjusted recognition for races” in TM, SM, MM and JM for 5-year target).</a:t>
            </a:r>
            <a:endParaRPr lang="en-ZA" sz="1400" b="1" dirty="0">
              <a:solidFill>
                <a:srgbClr val="FF0000"/>
              </a:solidFill>
              <a:latin typeface="Calibri" panose="020F0502020204030204" pitchFamily="34" charset="0"/>
            </a:endParaRPr>
          </a:p>
          <a:p>
            <a:pPr marL="82296" marR="339725" lvl="1" indent="0">
              <a:lnSpc>
                <a:spcPct val="80000"/>
              </a:lnSpc>
              <a:spcBef>
                <a:spcPts val="600"/>
              </a:spcBef>
              <a:buSzPct val="80000"/>
              <a:buNone/>
              <a:tabLst>
                <a:tab pos="1214120" algn="l"/>
                <a:tab pos="1214755" algn="l"/>
              </a:tabLst>
            </a:pPr>
            <a:endParaRPr lang="en-ZA" sz="1400" dirty="0">
              <a:latin typeface="Calibri" panose="020F0502020204030204" pitchFamily="34" charset="0"/>
            </a:endParaRPr>
          </a:p>
          <a:p>
            <a:pPr marL="365760" marR="339725" lvl="1" indent="-283464">
              <a:lnSpc>
                <a:spcPct val="80000"/>
              </a:lnSpc>
              <a:spcBef>
                <a:spcPts val="600"/>
              </a:spcBef>
              <a:buSzPct val="80000"/>
              <a:buFont typeface="Wingdings 2"/>
              <a:buChar char=""/>
              <a:tabLst>
                <a:tab pos="1214120" algn="l"/>
                <a:tab pos="1214755" algn="l"/>
              </a:tabLst>
            </a:pPr>
            <a:r>
              <a:rPr lang="en-US" sz="1400" dirty="0">
                <a:latin typeface="Calibri" panose="020F0502020204030204" pitchFamily="34" charset="0"/>
              </a:rPr>
              <a:t>When determining their </a:t>
            </a:r>
            <a:r>
              <a:rPr lang="en-US" sz="1400" dirty="0">
                <a:highlight>
                  <a:srgbClr val="FFFF00"/>
                </a:highlight>
                <a:latin typeface="Calibri" panose="020F0502020204030204" pitchFamily="34" charset="0"/>
              </a:rPr>
              <a:t>annual</a:t>
            </a:r>
            <a:r>
              <a:rPr lang="en-US" sz="1400" dirty="0">
                <a:latin typeface="Calibri" panose="020F0502020204030204" pitchFamily="34" charset="0"/>
              </a:rPr>
              <a:t> EE targets towards achieving the 5-year sectoral numerical targets, a designated employer must set numerical targets for all designated groups in each of the four upper occupational levels in relation to the applicable sector targets </a:t>
            </a:r>
            <a:r>
              <a:rPr lang="en-US" sz="1400" dirty="0">
                <a:highlight>
                  <a:srgbClr val="FFFF00"/>
                </a:highlight>
                <a:latin typeface="Calibri" panose="020F0502020204030204" pitchFamily="34" charset="0"/>
              </a:rPr>
              <a:t>and</a:t>
            </a:r>
            <a:r>
              <a:rPr lang="en-US" sz="1400" dirty="0">
                <a:latin typeface="Calibri" panose="020F0502020204030204" pitchFamily="34" charset="0"/>
              </a:rPr>
              <a:t> EAP, and for persons with disabilities </a:t>
            </a:r>
            <a:r>
              <a:rPr lang="en-US" sz="1400" b="1" dirty="0">
                <a:solidFill>
                  <a:srgbClr val="FF0000"/>
                </a:solidFill>
                <a:latin typeface="Calibri" panose="020F0502020204030204" pitchFamily="34" charset="0"/>
              </a:rPr>
              <a:t>(EECMS: EE Plan to indicate each year target &amp; 5-year target).</a:t>
            </a:r>
          </a:p>
          <a:p>
            <a:pPr marL="82296" marR="339725" lvl="1" indent="0">
              <a:lnSpc>
                <a:spcPct val="80000"/>
              </a:lnSpc>
              <a:spcBef>
                <a:spcPts val="600"/>
              </a:spcBef>
              <a:buSzPct val="80000"/>
              <a:buNone/>
              <a:tabLst>
                <a:tab pos="1214120" algn="l"/>
                <a:tab pos="1214755" algn="l"/>
              </a:tabLst>
            </a:pPr>
            <a:endParaRPr lang="en-ZA" sz="1400" dirty="0">
              <a:latin typeface="Calibri" panose="020F0502020204030204" pitchFamily="34" charset="0"/>
            </a:endParaRPr>
          </a:p>
          <a:p>
            <a:pPr marL="365760" marR="339725" lvl="1" indent="-283464">
              <a:lnSpc>
                <a:spcPct val="80000"/>
              </a:lnSpc>
              <a:spcBef>
                <a:spcPts val="600"/>
              </a:spcBef>
              <a:buSzPct val="80000"/>
              <a:buFont typeface="Wingdings 2"/>
              <a:buChar char=""/>
              <a:tabLst>
                <a:tab pos="1214120" algn="l"/>
                <a:tab pos="1214755" algn="l"/>
              </a:tabLst>
            </a:pPr>
            <a:r>
              <a:rPr lang="en-US" sz="1400" dirty="0">
                <a:latin typeface="Calibri" panose="020F0502020204030204" pitchFamily="34" charset="0"/>
              </a:rPr>
              <a:t>A designated employer must avoid perpetuating the over-representation of any group if their representation exceeds the applicable EAP in a particular occupational level </a:t>
            </a:r>
            <a:r>
              <a:rPr lang="en-US" sz="1400" b="1" dirty="0">
                <a:solidFill>
                  <a:srgbClr val="FF0000"/>
                </a:solidFill>
                <a:latin typeface="Calibri" panose="020F0502020204030204" pitchFamily="34" charset="0"/>
              </a:rPr>
              <a:t>(EECMS: align with the current EAP targets through natural attrition or have justifiable reasons).</a:t>
            </a:r>
            <a:endParaRPr lang="en-ZA" sz="1400" b="1" dirty="0">
              <a:solidFill>
                <a:srgbClr val="FF0000"/>
              </a:solidFill>
              <a:latin typeface="Calibri" panose="020F0502020204030204" pitchFamily="34" charset="0"/>
            </a:endParaRPr>
          </a:p>
          <a:p>
            <a:pPr marL="82296" marR="339725" lvl="1" indent="0">
              <a:lnSpc>
                <a:spcPct val="80000"/>
              </a:lnSpc>
              <a:spcBef>
                <a:spcPts val="600"/>
              </a:spcBef>
              <a:buSzPct val="80000"/>
              <a:buNone/>
              <a:tabLst>
                <a:tab pos="1214120" algn="l"/>
                <a:tab pos="1214755" algn="l"/>
              </a:tabLst>
            </a:pPr>
            <a:endParaRPr lang="en-ZA" sz="1400" dirty="0">
              <a:latin typeface="Calibri" panose="020F0502020204030204" pitchFamily="34" charset="0"/>
            </a:endParaRPr>
          </a:p>
          <a:p>
            <a:pPr marL="365760" marR="339725" lvl="1" indent="-283464">
              <a:lnSpc>
                <a:spcPct val="80000"/>
              </a:lnSpc>
              <a:spcBef>
                <a:spcPts val="600"/>
              </a:spcBef>
              <a:buSzPct val="80000"/>
              <a:buFont typeface="Wingdings 2"/>
              <a:buChar char=""/>
              <a:tabLst>
                <a:tab pos="1214120" algn="l"/>
                <a:tab pos="1214755" algn="l"/>
              </a:tabLst>
            </a:pPr>
            <a:r>
              <a:rPr lang="en-US" sz="1400" dirty="0">
                <a:latin typeface="Calibri" panose="020F0502020204030204" pitchFamily="34" charset="0"/>
              </a:rPr>
              <a:t>A designated employer that has exceeded the numerical target set for a particular designated group at an occupational level should continue to set targets that maintain compliance with the EAP </a:t>
            </a:r>
            <a:r>
              <a:rPr lang="en-US" sz="1400" b="1" dirty="0">
                <a:solidFill>
                  <a:srgbClr val="FF0000"/>
                </a:solidFill>
                <a:latin typeface="Calibri" panose="020F0502020204030204" pitchFamily="34" charset="0"/>
              </a:rPr>
              <a:t>(EECMS: Once sectoral numerical target reached, consider and work towards EAP).</a:t>
            </a:r>
            <a:endParaRPr lang="en-ZA" sz="1400" b="1" dirty="0">
              <a:solidFill>
                <a:srgbClr val="FF0000"/>
              </a:solidFill>
              <a:latin typeface="Calibri" panose="020F0502020204030204" pitchFamily="34" charset="0"/>
            </a:endParaRPr>
          </a:p>
          <a:p>
            <a:endParaRPr lang="en-ZA" dirty="0"/>
          </a:p>
        </p:txBody>
      </p:sp>
    </p:spTree>
    <p:extLst>
      <p:ext uri="{BB962C8B-B14F-4D97-AF65-F5344CB8AC3E}">
        <p14:creationId xmlns:p14="http://schemas.microsoft.com/office/powerpoint/2010/main" val="4202952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A71CA-610B-0849-7DBB-72C3AD3BE56D}"/>
              </a:ext>
            </a:extLst>
          </p:cNvPr>
          <p:cNvSpPr>
            <a:spLocks noGrp="1"/>
          </p:cNvSpPr>
          <p:nvPr>
            <p:ph type="title"/>
          </p:nvPr>
        </p:nvSpPr>
        <p:spPr/>
        <p:txBody>
          <a:bodyPr>
            <a:normAutofit/>
          </a:bodyPr>
          <a:lstStyle/>
          <a:p>
            <a:pPr algn="ctr"/>
            <a:r>
              <a:rPr lang="en-ZA" sz="3600" dirty="0">
                <a:solidFill>
                  <a:schemeClr val="accent6">
                    <a:lumMod val="75000"/>
                  </a:schemeClr>
                </a:solidFill>
                <a:latin typeface="Calibri" panose="020F0502020204030204" pitchFamily="34" charset="0"/>
                <a:cs typeface="Calibri" panose="020F0502020204030204" pitchFamily="34" charset="0"/>
              </a:rPr>
              <a:t>General Administrative EE Regulations</a:t>
            </a:r>
            <a:endParaRPr lang="en-ZA" sz="3600" dirty="0"/>
          </a:p>
        </p:txBody>
      </p:sp>
      <p:sp>
        <p:nvSpPr>
          <p:cNvPr id="3" name="Content Placeholder 2">
            <a:extLst>
              <a:ext uri="{FF2B5EF4-FFF2-40B4-BE49-F238E27FC236}">
                <a16:creationId xmlns:a16="http://schemas.microsoft.com/office/drawing/2014/main" id="{87D5780A-C4DE-3160-C059-A8871AA1FA17}"/>
              </a:ext>
            </a:extLst>
          </p:cNvPr>
          <p:cNvSpPr>
            <a:spLocks noGrp="1"/>
          </p:cNvSpPr>
          <p:nvPr>
            <p:ph idx="1"/>
          </p:nvPr>
        </p:nvSpPr>
        <p:spPr/>
        <p:txBody>
          <a:bodyPr>
            <a:normAutofit lnSpcReduction="10000"/>
          </a:bodyPr>
          <a:lstStyle/>
          <a:p>
            <a:pPr marL="82296" marR="339725" lvl="1" indent="0">
              <a:lnSpc>
                <a:spcPct val="80000"/>
              </a:lnSpc>
              <a:spcBef>
                <a:spcPts val="600"/>
              </a:spcBef>
              <a:buSzPct val="80000"/>
              <a:buNone/>
              <a:tabLst>
                <a:tab pos="1214120" algn="l"/>
                <a:tab pos="1214755" algn="l"/>
              </a:tabLst>
            </a:pPr>
            <a:r>
              <a:rPr lang="en-ZA" sz="1600" b="1" dirty="0">
                <a:latin typeface="Calibri" panose="020F0502020204030204" pitchFamily="34" charset="0"/>
                <a:ea typeface="Calibri" panose="020F0502020204030204" pitchFamily="34" charset="0"/>
                <a:cs typeface="Calibri" panose="020F0502020204030204" pitchFamily="34" charset="0"/>
              </a:rPr>
              <a:t>Duty to prepare and implement an EE Plan…continued</a:t>
            </a:r>
          </a:p>
          <a:p>
            <a:pPr marL="82296" marR="339725" lvl="1" indent="0">
              <a:lnSpc>
                <a:spcPct val="80000"/>
              </a:lnSpc>
              <a:spcBef>
                <a:spcPts val="600"/>
              </a:spcBef>
              <a:buSzPct val="80000"/>
              <a:buNone/>
              <a:tabLst>
                <a:tab pos="1214120" algn="l"/>
                <a:tab pos="1214755" algn="l"/>
              </a:tabLst>
            </a:pPr>
            <a:endParaRPr lang="en-ZA" sz="1600" b="1" dirty="0">
              <a:latin typeface="Calibri" panose="020F0502020204030204" pitchFamily="34" charset="0"/>
              <a:ea typeface="Calibri" panose="020F0502020204030204" pitchFamily="34" charset="0"/>
              <a:cs typeface="Calibri" panose="020F0502020204030204" pitchFamily="34" charset="0"/>
            </a:endParaRPr>
          </a:p>
          <a:p>
            <a:pPr marL="365760" marR="339725" lvl="1" indent="-283464">
              <a:lnSpc>
                <a:spcPct val="80000"/>
              </a:lnSpc>
              <a:spcBef>
                <a:spcPts val="600"/>
              </a:spcBef>
              <a:buSzPct val="80000"/>
              <a:buFont typeface="Wingdings 2"/>
              <a:buChar char=""/>
              <a:tabLst>
                <a:tab pos="1214120" algn="l"/>
                <a:tab pos="1214755" algn="l"/>
              </a:tabLst>
            </a:pPr>
            <a:r>
              <a:rPr lang="en-US" sz="1200" dirty="0">
                <a:latin typeface="Calibri" panose="020F0502020204030204" pitchFamily="34" charset="0"/>
              </a:rPr>
              <a:t>Designated employers must set numerical goals and annual EE targets at the </a:t>
            </a:r>
            <a:r>
              <a:rPr lang="en-US" sz="1200" dirty="0">
                <a:highlight>
                  <a:srgbClr val="FFFF00"/>
                </a:highlight>
                <a:latin typeface="Calibri" panose="020F0502020204030204" pitchFamily="34" charset="0"/>
              </a:rPr>
              <a:t>semi-skilled</a:t>
            </a:r>
            <a:r>
              <a:rPr lang="en-US" sz="1200" dirty="0">
                <a:latin typeface="Calibri" panose="020F0502020204030204" pitchFamily="34" charset="0"/>
              </a:rPr>
              <a:t> and </a:t>
            </a:r>
            <a:r>
              <a:rPr lang="en-US" sz="1200" dirty="0">
                <a:highlight>
                  <a:srgbClr val="FFFF00"/>
                </a:highlight>
                <a:latin typeface="Calibri" panose="020F0502020204030204" pitchFamily="34" charset="0"/>
              </a:rPr>
              <a:t>unskilled</a:t>
            </a:r>
            <a:r>
              <a:rPr lang="en-US" sz="1200" dirty="0">
                <a:latin typeface="Calibri" panose="020F0502020204030204" pitchFamily="34" charset="0"/>
              </a:rPr>
              <a:t> occupational levels based on EAP.</a:t>
            </a:r>
          </a:p>
          <a:p>
            <a:pPr marL="82296" marR="339725" lvl="1" indent="0">
              <a:lnSpc>
                <a:spcPct val="80000"/>
              </a:lnSpc>
              <a:spcBef>
                <a:spcPts val="600"/>
              </a:spcBef>
              <a:buSzPct val="80000"/>
              <a:buNone/>
              <a:tabLst>
                <a:tab pos="1214120" algn="l"/>
                <a:tab pos="1214755" algn="l"/>
              </a:tabLst>
            </a:pPr>
            <a:endParaRPr lang="en-ZA" sz="1200" dirty="0">
              <a:latin typeface="Calibri" panose="020F0502020204030204" pitchFamily="34" charset="0"/>
            </a:endParaRPr>
          </a:p>
          <a:p>
            <a:pPr marL="365760" marR="339725" lvl="1" indent="-283464">
              <a:lnSpc>
                <a:spcPct val="80000"/>
              </a:lnSpc>
              <a:spcBef>
                <a:spcPts val="600"/>
              </a:spcBef>
              <a:buSzPct val="80000"/>
              <a:buFont typeface="Wingdings 2"/>
              <a:buChar char=""/>
              <a:tabLst>
                <a:tab pos="1214120" algn="l"/>
                <a:tab pos="1214755" algn="l"/>
              </a:tabLst>
            </a:pPr>
            <a:r>
              <a:rPr lang="en-US" sz="1200" dirty="0">
                <a:latin typeface="Calibri" panose="020F0502020204030204" pitchFamily="34" charset="0"/>
              </a:rPr>
              <a:t>Designated employers’ compliance will be assessed against their annual targets set towards</a:t>
            </a:r>
            <a:r>
              <a:rPr lang="en-ZA" sz="1200" dirty="0">
                <a:latin typeface="Calibri" panose="020F0502020204030204" pitchFamily="34" charset="0"/>
              </a:rPr>
              <a:t> </a:t>
            </a:r>
            <a:r>
              <a:rPr lang="en-US" sz="1200" dirty="0">
                <a:latin typeface="Calibri" panose="020F0502020204030204" pitchFamily="34" charset="0"/>
              </a:rPr>
              <a:t>meeting the relevant 5-year sectoral numerical targets </a:t>
            </a:r>
            <a:r>
              <a:rPr lang="en-US" sz="1200" b="1" dirty="0">
                <a:solidFill>
                  <a:srgbClr val="FF0000"/>
                </a:solidFill>
                <a:latin typeface="Calibri" panose="020F0502020204030204" pitchFamily="34" charset="0"/>
              </a:rPr>
              <a:t>(EECMS: Designated employers need to include own targets for year 1 – 4 to show reasonable progress towards equity).</a:t>
            </a:r>
          </a:p>
          <a:p>
            <a:pPr marL="82296" marR="339725" lvl="1" indent="0">
              <a:lnSpc>
                <a:spcPct val="80000"/>
              </a:lnSpc>
              <a:spcBef>
                <a:spcPts val="600"/>
              </a:spcBef>
              <a:buSzPct val="80000"/>
              <a:buNone/>
              <a:tabLst>
                <a:tab pos="1214120" algn="l"/>
                <a:tab pos="1214755" algn="l"/>
              </a:tabLst>
            </a:pPr>
            <a:endParaRPr lang="en-ZA" sz="1200" dirty="0">
              <a:latin typeface="Calibri" panose="020F0502020204030204" pitchFamily="34" charset="0"/>
            </a:endParaRPr>
          </a:p>
          <a:p>
            <a:pPr marL="365760" marR="339725" lvl="1" indent="-283464">
              <a:lnSpc>
                <a:spcPct val="90000"/>
              </a:lnSpc>
              <a:spcBef>
                <a:spcPts val="600"/>
              </a:spcBef>
              <a:buSzPct val="80000"/>
              <a:buFont typeface="Wingdings 2"/>
              <a:buChar char=""/>
              <a:tabLst>
                <a:tab pos="1214120" algn="l"/>
                <a:tab pos="1214755" algn="l"/>
              </a:tabLst>
            </a:pPr>
            <a:r>
              <a:rPr lang="en-US" sz="1200" dirty="0">
                <a:latin typeface="Calibri" panose="020F0502020204030204" pitchFamily="34" charset="0"/>
              </a:rPr>
              <a:t>A designated employer will incur no penalty or any form of disadvantage if there are </a:t>
            </a:r>
            <a:r>
              <a:rPr lang="en-US" sz="1200" dirty="0">
                <a:highlight>
                  <a:srgbClr val="FFFF00"/>
                </a:highlight>
                <a:latin typeface="Calibri" panose="020F0502020204030204" pitchFamily="34" charset="0"/>
              </a:rPr>
              <a:t>reasonable grounds</a:t>
            </a:r>
            <a:r>
              <a:rPr lang="en-US" sz="1200" dirty="0">
                <a:latin typeface="Calibri" panose="020F0502020204030204" pitchFamily="34" charset="0"/>
              </a:rPr>
              <a:t> to justify its failure to comply with any target. Justifiable reasons are:</a:t>
            </a:r>
          </a:p>
          <a:p>
            <a:pPr marL="864108" lvl="2" indent="-342900">
              <a:buFont typeface="Calibri" panose="020F0502020204030204" pitchFamily="34" charset="0"/>
              <a:buChar char="-"/>
            </a:pPr>
            <a:r>
              <a:rPr lang="en-ZA" sz="1200" dirty="0">
                <a:effectLst/>
                <a:latin typeface="Calibri" panose="020F0502020204030204" pitchFamily="34" charset="0"/>
                <a:ea typeface="Calibri" panose="020F0502020204030204" pitchFamily="34" charset="0"/>
                <a:cs typeface="Times New Roman" panose="02020603050405020304" pitchFamily="18" charset="0"/>
              </a:rPr>
              <a:t>Insufficient recruitment opportunities.</a:t>
            </a:r>
            <a:endParaRPr lang="en-ZA" sz="1200" dirty="0">
              <a:effectLst/>
              <a:latin typeface="Calibri" panose="020F0502020204030204" pitchFamily="34" charset="0"/>
              <a:ea typeface="Calibri" panose="020F0502020204030204" pitchFamily="34" charset="0"/>
            </a:endParaRPr>
          </a:p>
          <a:p>
            <a:pPr marL="864108" lvl="2" indent="-342900">
              <a:buFont typeface="Calibri" panose="020F0502020204030204" pitchFamily="34" charset="0"/>
              <a:buChar char="-"/>
            </a:pPr>
            <a:r>
              <a:rPr lang="en-ZA" sz="1200" dirty="0">
                <a:effectLst/>
                <a:latin typeface="Calibri" panose="020F0502020204030204" pitchFamily="34" charset="0"/>
                <a:ea typeface="Calibri" panose="020F0502020204030204" pitchFamily="34" charset="0"/>
                <a:cs typeface="Times New Roman" panose="02020603050405020304" pitchFamily="18" charset="0"/>
              </a:rPr>
              <a:t>Insufficient promotion opportunities.</a:t>
            </a:r>
            <a:endParaRPr lang="en-ZA" sz="1200" dirty="0">
              <a:effectLst/>
              <a:latin typeface="Calibri" panose="020F0502020204030204" pitchFamily="34" charset="0"/>
              <a:ea typeface="Calibri" panose="020F0502020204030204" pitchFamily="34" charset="0"/>
            </a:endParaRPr>
          </a:p>
          <a:p>
            <a:pPr marL="864108" lvl="2" indent="-342900">
              <a:buFont typeface="Calibri" panose="020F0502020204030204" pitchFamily="34" charset="0"/>
              <a:buChar char="-"/>
            </a:pPr>
            <a:r>
              <a:rPr lang="en-ZA" sz="1200" dirty="0">
                <a:effectLst/>
                <a:latin typeface="Calibri" panose="020F0502020204030204" pitchFamily="34" charset="0"/>
                <a:ea typeface="Calibri" panose="020F0502020204030204" pitchFamily="34" charset="0"/>
                <a:cs typeface="Times New Roman" panose="02020603050405020304" pitchFamily="18" charset="0"/>
              </a:rPr>
              <a:t>Insufficient target individuals from designated groups with the relevant qualifications, skills and experience.</a:t>
            </a:r>
            <a:endParaRPr lang="en-ZA" sz="1200" dirty="0">
              <a:effectLst/>
              <a:latin typeface="Calibri" panose="020F0502020204030204" pitchFamily="34" charset="0"/>
              <a:ea typeface="Calibri" panose="020F0502020204030204" pitchFamily="34" charset="0"/>
            </a:endParaRPr>
          </a:p>
          <a:p>
            <a:pPr marL="864108" lvl="2" indent="-342900">
              <a:lnSpc>
                <a:spcPct val="110000"/>
              </a:lnSpc>
              <a:buFont typeface="Calibri" panose="020F0502020204030204" pitchFamily="34" charset="0"/>
              <a:buChar char="-"/>
            </a:pPr>
            <a:r>
              <a:rPr lang="en-ZA" sz="1200" dirty="0">
                <a:effectLst/>
                <a:latin typeface="Calibri" panose="020F0502020204030204" pitchFamily="34" charset="0"/>
                <a:ea typeface="Calibri" panose="020F0502020204030204" pitchFamily="34" charset="0"/>
                <a:cs typeface="Times New Roman" panose="02020603050405020304" pitchFamily="18" charset="0"/>
              </a:rPr>
              <a:t>CCMA / Court order.</a:t>
            </a:r>
          </a:p>
          <a:p>
            <a:pPr marL="864108" lvl="2" indent="-342900">
              <a:lnSpc>
                <a:spcPct val="110000"/>
              </a:lnSpc>
              <a:buFont typeface="Calibri" panose="020F0502020204030204" pitchFamily="34" charset="0"/>
              <a:buChar char="-"/>
            </a:pPr>
            <a:r>
              <a:rPr lang="en-ZA" sz="1200" dirty="0">
                <a:latin typeface="Calibri" panose="020F0502020204030204" pitchFamily="34" charset="0"/>
                <a:cs typeface="Times New Roman" panose="02020603050405020304" pitchFamily="18" charset="0"/>
              </a:rPr>
              <a:t>Transfer of business.</a:t>
            </a:r>
          </a:p>
          <a:p>
            <a:pPr marL="864108" lvl="2" indent="-342900">
              <a:lnSpc>
                <a:spcPct val="110000"/>
              </a:lnSpc>
              <a:buFont typeface="Calibri" panose="020F0502020204030204" pitchFamily="34" charset="0"/>
              <a:buChar char="-"/>
            </a:pPr>
            <a:r>
              <a:rPr lang="en-ZA" sz="1200" dirty="0">
                <a:latin typeface="Calibri" panose="020F0502020204030204" pitchFamily="34" charset="0"/>
                <a:cs typeface="Times New Roman" panose="02020603050405020304" pitchFamily="18" charset="0"/>
              </a:rPr>
              <a:t>Merger / Acquisition.</a:t>
            </a:r>
          </a:p>
          <a:p>
            <a:pPr marL="864108" lvl="2" indent="-342900">
              <a:lnSpc>
                <a:spcPct val="110000"/>
              </a:lnSpc>
              <a:buFont typeface="Calibri" panose="020F0502020204030204" pitchFamily="34" charset="0"/>
              <a:buChar char="-"/>
            </a:pPr>
            <a:r>
              <a:rPr lang="en-ZA" sz="1200" dirty="0">
                <a:latin typeface="Calibri" panose="020F0502020204030204" pitchFamily="34" charset="0"/>
                <a:cs typeface="Times New Roman" panose="02020603050405020304" pitchFamily="18" charset="0"/>
              </a:rPr>
              <a:t>Impact on business economic circumstances (will need to elaborate, example due to loadshedding, loss of contract, major retrenchments, etc.) </a:t>
            </a:r>
            <a:r>
              <a:rPr lang="en-ZA" sz="1200" b="1" dirty="0">
                <a:solidFill>
                  <a:srgbClr val="FF0000"/>
                </a:solidFill>
                <a:latin typeface="Calibri" panose="020F0502020204030204" pitchFamily="34" charset="0"/>
                <a:cs typeface="Times New Roman" panose="02020603050405020304" pitchFamily="18" charset="0"/>
              </a:rPr>
              <a:t>EECMS: The designated employer to prove and retain evidence.</a:t>
            </a:r>
          </a:p>
          <a:p>
            <a:pPr marL="365760" marR="339725" lvl="1" indent="-283464">
              <a:lnSpc>
                <a:spcPct val="90000"/>
              </a:lnSpc>
              <a:spcBef>
                <a:spcPts val="600"/>
              </a:spcBef>
              <a:buSzPct val="80000"/>
              <a:buFont typeface="Wingdings 2"/>
              <a:buChar char=""/>
              <a:tabLst>
                <a:tab pos="1214120" algn="l"/>
                <a:tab pos="1214755" algn="l"/>
              </a:tabLst>
            </a:pPr>
            <a:endParaRPr lang="en-ZA" sz="1200" dirty="0">
              <a:latin typeface="Calibri" panose="020F0502020204030204" pitchFamily="34" charset="0"/>
            </a:endParaRPr>
          </a:p>
          <a:p>
            <a:pPr marL="365760" marR="339725" lvl="1" indent="-283464">
              <a:lnSpc>
                <a:spcPct val="90000"/>
              </a:lnSpc>
              <a:spcBef>
                <a:spcPts val="600"/>
              </a:spcBef>
              <a:buSzPct val="80000"/>
              <a:buFont typeface="Wingdings 2"/>
              <a:buChar char=""/>
              <a:tabLst>
                <a:tab pos="1214120" algn="l"/>
                <a:tab pos="1214755" algn="l"/>
              </a:tabLst>
            </a:pPr>
            <a:r>
              <a:rPr lang="en-US" sz="1200" dirty="0">
                <a:latin typeface="Calibri" panose="020F0502020204030204" pitchFamily="34" charset="0"/>
              </a:rPr>
              <a:t>A designated employer must retain their EE Plan for a period of five years after the expiry of the EE Plan and must refer to the EEA9 in the regulations for guidance on how to differentiate between the various occupational levels.</a:t>
            </a:r>
            <a:endParaRPr lang="en-ZA" sz="1200" dirty="0">
              <a:latin typeface="Calibri" panose="020F0502020204030204" pitchFamily="34" charset="0"/>
            </a:endParaRPr>
          </a:p>
          <a:p>
            <a:endParaRPr lang="en-ZA" dirty="0"/>
          </a:p>
        </p:txBody>
      </p:sp>
    </p:spTree>
    <p:extLst>
      <p:ext uri="{BB962C8B-B14F-4D97-AF65-F5344CB8AC3E}">
        <p14:creationId xmlns:p14="http://schemas.microsoft.com/office/powerpoint/2010/main" val="2028234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B5904-E745-61C2-CCE8-39E6933F5C63}"/>
              </a:ext>
            </a:extLst>
          </p:cNvPr>
          <p:cNvSpPr>
            <a:spLocks noGrp="1"/>
          </p:cNvSpPr>
          <p:nvPr>
            <p:ph type="title"/>
          </p:nvPr>
        </p:nvSpPr>
        <p:spPr/>
        <p:txBody>
          <a:bodyPr>
            <a:normAutofit/>
          </a:bodyPr>
          <a:lstStyle/>
          <a:p>
            <a:pPr algn="ctr"/>
            <a:r>
              <a:rPr lang="en-ZA" sz="3600" dirty="0">
                <a:solidFill>
                  <a:schemeClr val="accent6">
                    <a:lumMod val="75000"/>
                  </a:schemeClr>
                </a:solidFill>
                <a:latin typeface="Calibri" panose="020F0502020204030204" pitchFamily="34" charset="0"/>
                <a:cs typeface="Calibri" panose="020F0502020204030204" pitchFamily="34" charset="0"/>
              </a:rPr>
              <a:t>General Administrative EE Regulations</a:t>
            </a:r>
            <a:endParaRPr lang="en-ZA" sz="3600" dirty="0"/>
          </a:p>
        </p:txBody>
      </p:sp>
      <p:sp>
        <p:nvSpPr>
          <p:cNvPr id="3" name="Content Placeholder 2">
            <a:extLst>
              <a:ext uri="{FF2B5EF4-FFF2-40B4-BE49-F238E27FC236}">
                <a16:creationId xmlns:a16="http://schemas.microsoft.com/office/drawing/2014/main" id="{0B9F1ABE-A279-96E8-A49E-26D896CE7111}"/>
              </a:ext>
            </a:extLst>
          </p:cNvPr>
          <p:cNvSpPr>
            <a:spLocks noGrp="1"/>
          </p:cNvSpPr>
          <p:nvPr>
            <p:ph idx="1"/>
          </p:nvPr>
        </p:nvSpPr>
        <p:spPr/>
        <p:txBody>
          <a:bodyPr/>
          <a:lstStyle/>
          <a:p>
            <a:pPr marL="82296" indent="0">
              <a:buNone/>
            </a:pPr>
            <a:r>
              <a:rPr lang="en-ZA" sz="1600" b="1" dirty="0">
                <a:latin typeface="Calibri" panose="020F0502020204030204" pitchFamily="34" charset="0"/>
                <a:ea typeface="Calibri" panose="020F0502020204030204" pitchFamily="34" charset="0"/>
                <a:cs typeface="Calibri" panose="020F0502020204030204" pitchFamily="34" charset="0"/>
              </a:rPr>
              <a:t>Duty to prepare and implement an EE Plan…continued</a:t>
            </a:r>
          </a:p>
          <a:p>
            <a:r>
              <a:rPr lang="en-ZA" sz="1400" dirty="0">
                <a:latin typeface="Calibri" panose="020F0502020204030204" pitchFamily="34" charset="0"/>
                <a:ea typeface="Calibri" panose="020F0502020204030204" pitchFamily="34" charset="0"/>
                <a:cs typeface="Calibri" panose="020F0502020204030204" pitchFamily="34" charset="0"/>
              </a:rPr>
              <a:t>Open EEA13</a:t>
            </a:r>
          </a:p>
          <a:p>
            <a:endParaRPr lang="en-ZA" dirty="0"/>
          </a:p>
        </p:txBody>
      </p:sp>
      <p:pic>
        <p:nvPicPr>
          <p:cNvPr id="5" name="Picture 4">
            <a:extLst>
              <a:ext uri="{FF2B5EF4-FFF2-40B4-BE49-F238E27FC236}">
                <a16:creationId xmlns:a16="http://schemas.microsoft.com/office/drawing/2014/main" id="{E2362D87-6560-CF59-F05F-97EC2912FD18}"/>
              </a:ext>
            </a:extLst>
          </p:cNvPr>
          <p:cNvPicPr>
            <a:picLocks noChangeAspect="1"/>
          </p:cNvPicPr>
          <p:nvPr/>
        </p:nvPicPr>
        <p:blipFill>
          <a:blip r:embed="rId2"/>
          <a:stretch>
            <a:fillRect/>
          </a:stretch>
        </p:blipFill>
        <p:spPr>
          <a:xfrm>
            <a:off x="2555776" y="2060848"/>
            <a:ext cx="4228105" cy="4401852"/>
          </a:xfrm>
          <a:prstGeom prst="rect">
            <a:avLst/>
          </a:prstGeom>
        </p:spPr>
      </p:pic>
    </p:spTree>
    <p:extLst>
      <p:ext uri="{BB962C8B-B14F-4D97-AF65-F5344CB8AC3E}">
        <p14:creationId xmlns:p14="http://schemas.microsoft.com/office/powerpoint/2010/main" val="1897133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AE149-4922-343E-8F1A-0E88A9E7BC6C}"/>
              </a:ext>
            </a:extLst>
          </p:cNvPr>
          <p:cNvSpPr>
            <a:spLocks noGrp="1"/>
          </p:cNvSpPr>
          <p:nvPr>
            <p:ph type="title"/>
          </p:nvPr>
        </p:nvSpPr>
        <p:spPr/>
        <p:txBody>
          <a:bodyPr>
            <a:normAutofit fontScale="90000"/>
          </a:bodyPr>
          <a:lstStyle/>
          <a:p>
            <a:pPr algn="ctr"/>
            <a:r>
              <a:rPr lang="en-ZA" sz="4000" dirty="0">
                <a:solidFill>
                  <a:schemeClr val="accent6">
                    <a:lumMod val="75000"/>
                  </a:schemeClr>
                </a:solidFill>
                <a:latin typeface="Calibri" panose="020F0502020204030204" pitchFamily="34" charset="0"/>
                <a:cs typeface="Calibri" panose="020F0502020204030204" pitchFamily="34" charset="0"/>
              </a:rPr>
              <a:t>General Administrative EE Regulations</a:t>
            </a:r>
            <a:endParaRPr lang="en-ZA" dirty="0"/>
          </a:p>
        </p:txBody>
      </p:sp>
      <p:sp>
        <p:nvSpPr>
          <p:cNvPr id="3" name="Content Placeholder 2">
            <a:extLst>
              <a:ext uri="{FF2B5EF4-FFF2-40B4-BE49-F238E27FC236}">
                <a16:creationId xmlns:a16="http://schemas.microsoft.com/office/drawing/2014/main" id="{CECE0338-595D-884C-ADAE-2985FA5D03F1}"/>
              </a:ext>
            </a:extLst>
          </p:cNvPr>
          <p:cNvSpPr>
            <a:spLocks noGrp="1"/>
          </p:cNvSpPr>
          <p:nvPr>
            <p:ph idx="1"/>
          </p:nvPr>
        </p:nvSpPr>
        <p:spPr/>
        <p:txBody>
          <a:bodyPr>
            <a:normAutofit/>
          </a:bodyPr>
          <a:lstStyle/>
          <a:p>
            <a:pPr marL="82296" indent="0">
              <a:buNone/>
            </a:pPr>
            <a:r>
              <a:rPr lang="en-ZA" sz="1700" b="1" dirty="0">
                <a:latin typeface="Calibri" panose="020F0502020204030204" pitchFamily="34" charset="0"/>
                <a:ea typeface="Calibri" panose="020F0502020204030204" pitchFamily="34" charset="0"/>
                <a:cs typeface="Calibri" panose="020F0502020204030204" pitchFamily="34" charset="0"/>
              </a:rPr>
              <a:t>Duty to report (EEA2 and EEA4)</a:t>
            </a:r>
          </a:p>
          <a:p>
            <a:pPr marL="82296" indent="0">
              <a:buNone/>
            </a:pPr>
            <a:endParaRPr lang="en-ZA" sz="1700" b="1" dirty="0">
              <a:latin typeface="Calibri" panose="020F0502020204030204" pitchFamily="34" charset="0"/>
              <a:ea typeface="Calibri" panose="020F0502020204030204" pitchFamily="34" charset="0"/>
              <a:cs typeface="Calibri" panose="020F0502020204030204" pitchFamily="34" charset="0"/>
            </a:endParaRPr>
          </a:p>
          <a:p>
            <a:r>
              <a:rPr lang="en-US" sz="1500" spc="-5" dirty="0">
                <a:effectLst/>
                <a:latin typeface="Calibri" panose="020F0502020204030204" pitchFamily="34" charset="0"/>
                <a:ea typeface="Calibri" panose="020F0502020204030204" pitchFamily="34" charset="0"/>
                <a:cs typeface="Calibri" panose="020F0502020204030204" pitchFamily="34" charset="0"/>
              </a:rPr>
              <a:t>A</a:t>
            </a:r>
            <a:r>
              <a:rPr lang="en-US" sz="1500" spc="9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designated</a:t>
            </a:r>
            <a:r>
              <a:rPr lang="en-US" sz="1500" spc="100"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employer</a:t>
            </a:r>
            <a:r>
              <a:rPr lang="en-US" sz="1500" spc="90"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must</a:t>
            </a:r>
            <a:r>
              <a:rPr lang="en-US" sz="1500" spc="90"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submit</a:t>
            </a:r>
            <a:r>
              <a:rPr lang="en-US" sz="1500" spc="9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a</a:t>
            </a:r>
            <a:r>
              <a:rPr lang="en-US" sz="1500" spc="80"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report</a:t>
            </a:r>
            <a:r>
              <a:rPr lang="en-US" sz="1500" spc="90"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to</a:t>
            </a:r>
            <a:r>
              <a:rPr lang="en-US" sz="1500" spc="90"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the</a:t>
            </a:r>
            <a:r>
              <a:rPr lang="en-US" sz="1500" spc="90"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DG</a:t>
            </a:r>
            <a:r>
              <a:rPr lang="en-US" sz="1500" spc="100"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in</a:t>
            </a:r>
            <a:r>
              <a:rPr lang="en-US" sz="1500" spc="90"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terms</a:t>
            </a:r>
            <a:r>
              <a:rPr lang="en-US" sz="1500" spc="9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of</a:t>
            </a:r>
            <a:r>
              <a:rPr lang="en-US" sz="1500" spc="90"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section</a:t>
            </a:r>
            <a:r>
              <a:rPr lang="en-US" sz="1500" spc="9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21 of the Act annually the EEA2 and EEA4 reports</a:t>
            </a:r>
            <a:r>
              <a:rPr lang="en-ZA" sz="1500" spc="-5" dirty="0">
                <a:latin typeface="Calibri" panose="020F0502020204030204" pitchFamily="34" charset="0"/>
                <a:ea typeface="Calibri" panose="020F0502020204030204" pitchFamily="34" charset="0"/>
                <a:cs typeface="Calibri" panose="020F0502020204030204" pitchFamily="34" charset="0"/>
              </a:rPr>
              <a:t> (preferably electronically between 1 September every year and 15 January the following year).</a:t>
            </a:r>
          </a:p>
          <a:p>
            <a:pPr marL="82296" indent="0">
              <a:buNone/>
            </a:pPr>
            <a:endParaRPr lang="en-ZA" sz="1500" spc="-5" dirty="0">
              <a:effectLst/>
              <a:latin typeface="Calibri" panose="020F0502020204030204" pitchFamily="34" charset="0"/>
              <a:ea typeface="Calibri" panose="020F0502020204030204" pitchFamily="34" charset="0"/>
              <a:cs typeface="Calibri" panose="020F0502020204030204" pitchFamily="34" charset="0"/>
            </a:endParaRPr>
          </a:p>
          <a:p>
            <a:r>
              <a:rPr lang="en-US" sz="1500" spc="-5" dirty="0">
                <a:effectLst/>
                <a:latin typeface="Calibri" panose="020F0502020204030204" pitchFamily="34" charset="0"/>
                <a:ea typeface="Calibri" panose="020F0502020204030204" pitchFamily="34" charset="0"/>
                <a:cs typeface="Calibri" panose="020F0502020204030204" pitchFamily="34" charset="0"/>
              </a:rPr>
              <a:t>An employer that becomes a designated employer on or after the first working day of April is only required to submit its first report in the following reporting cycle.</a:t>
            </a:r>
          </a:p>
          <a:p>
            <a:pPr marL="82296" indent="0">
              <a:buNone/>
            </a:pPr>
            <a:endParaRPr lang="en-ZA" sz="1500" spc="-5" dirty="0">
              <a:effectLst/>
              <a:latin typeface="Calibri" panose="020F0502020204030204" pitchFamily="34" charset="0"/>
              <a:ea typeface="Calibri" panose="020F0502020204030204" pitchFamily="34" charset="0"/>
              <a:cs typeface="Calibri" panose="020F0502020204030204" pitchFamily="34" charset="0"/>
            </a:endParaRPr>
          </a:p>
          <a:p>
            <a:r>
              <a:rPr lang="en-US" sz="1500" dirty="0">
                <a:effectLst/>
                <a:latin typeface="Calibri" panose="020F0502020204030204" pitchFamily="34" charset="0"/>
                <a:ea typeface="Calibri" panose="020F0502020204030204" pitchFamily="34" charset="0"/>
                <a:cs typeface="Calibri" panose="020F0502020204030204" pitchFamily="34" charset="0"/>
              </a:rPr>
              <a:t>A designated employer will not be assessed for compliance with its annual targets in the </a:t>
            </a:r>
            <a:r>
              <a:rPr lang="en-US" sz="15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first report submitted</a:t>
            </a:r>
            <a:r>
              <a:rPr lang="en-US" sz="1500" dirty="0">
                <a:effectLst/>
                <a:latin typeface="Calibri" panose="020F0502020204030204" pitchFamily="34" charset="0"/>
                <a:ea typeface="Calibri" panose="020F0502020204030204" pitchFamily="34" charset="0"/>
                <a:cs typeface="Calibri" panose="020F0502020204030204" pitchFamily="34" charset="0"/>
              </a:rPr>
              <a:t> after becoming a designated employer.</a:t>
            </a:r>
          </a:p>
          <a:p>
            <a:pPr marL="82296" indent="0">
              <a:buNone/>
            </a:pPr>
            <a:endParaRPr lang="en-US" sz="1500" dirty="0">
              <a:effectLst/>
              <a:latin typeface="Calibri" panose="020F0502020204030204" pitchFamily="34" charset="0"/>
              <a:ea typeface="Calibri" panose="020F0502020204030204" pitchFamily="34" charset="0"/>
              <a:cs typeface="Calibri" panose="020F0502020204030204" pitchFamily="34" charset="0"/>
            </a:endParaRPr>
          </a:p>
          <a:p>
            <a:r>
              <a:rPr lang="en-US" sz="1500" spc="-5" dirty="0">
                <a:effectLst/>
                <a:latin typeface="Calibri" panose="020F0502020204030204" pitchFamily="34" charset="0"/>
                <a:ea typeface="Calibri" panose="020F0502020204030204" pitchFamily="34" charset="0"/>
                <a:cs typeface="Calibri" panose="020F0502020204030204" pitchFamily="34" charset="0"/>
              </a:rPr>
              <a:t>A</a:t>
            </a:r>
            <a:r>
              <a:rPr lang="en-US" sz="1500" spc="-3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designated</a:t>
            </a:r>
            <a:r>
              <a:rPr lang="en-US" sz="1500" spc="-3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employer</a:t>
            </a:r>
            <a:r>
              <a:rPr lang="en-US" sz="1500" spc="-40"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may</a:t>
            </a:r>
            <a:r>
              <a:rPr lang="en-US" sz="1500" spc="-4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not</a:t>
            </a:r>
            <a:r>
              <a:rPr lang="en-US" sz="1500" spc="-3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be</a:t>
            </a:r>
            <a:r>
              <a:rPr lang="en-US" sz="1500" spc="-3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issued</a:t>
            </a:r>
            <a:r>
              <a:rPr lang="en-US" sz="1500" spc="-3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with</a:t>
            </a:r>
            <a:r>
              <a:rPr lang="en-US" sz="1500" spc="-3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a</a:t>
            </a:r>
            <a:r>
              <a:rPr lang="en-US" sz="1500" spc="-3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certificate</a:t>
            </a:r>
            <a:r>
              <a:rPr lang="en-US" sz="1500" spc="-3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in</a:t>
            </a:r>
            <a:r>
              <a:rPr lang="en-US" sz="1500" spc="-3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terms</a:t>
            </a:r>
            <a:r>
              <a:rPr lang="en-US" sz="1500" spc="-30"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of</a:t>
            </a:r>
            <a:r>
              <a:rPr lang="en-US" sz="1500" spc="-3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section</a:t>
            </a:r>
            <a:r>
              <a:rPr lang="en-US" sz="1500" spc="-3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53(2)</a:t>
            </a:r>
            <a:r>
              <a:rPr lang="en-US" sz="1500" spc="-40"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of</a:t>
            </a:r>
            <a:r>
              <a:rPr lang="en-US" sz="1500" spc="-2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the</a:t>
            </a:r>
            <a:r>
              <a:rPr lang="en-US" sz="1500" spc="18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Act unless it has submitted a compliant report in the preceding year.</a:t>
            </a:r>
          </a:p>
          <a:p>
            <a:pPr marL="82296" indent="0">
              <a:buNone/>
            </a:pPr>
            <a:endParaRPr lang="en-ZA" sz="1500" spc="-5"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6339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2D8BF-4A50-D17F-93D6-05C741D0B034}"/>
              </a:ext>
            </a:extLst>
          </p:cNvPr>
          <p:cNvSpPr>
            <a:spLocks noGrp="1"/>
          </p:cNvSpPr>
          <p:nvPr>
            <p:ph type="title"/>
          </p:nvPr>
        </p:nvSpPr>
        <p:spPr/>
        <p:txBody>
          <a:bodyPr>
            <a:normAutofit/>
          </a:bodyPr>
          <a:lstStyle/>
          <a:p>
            <a:pPr algn="ctr"/>
            <a:r>
              <a:rPr lang="en-ZA" sz="3600" dirty="0">
                <a:solidFill>
                  <a:schemeClr val="accent6">
                    <a:lumMod val="75000"/>
                  </a:schemeClr>
                </a:solidFill>
                <a:latin typeface="Calibri" panose="020F0502020204030204" pitchFamily="34" charset="0"/>
                <a:cs typeface="Calibri" panose="020F0502020204030204" pitchFamily="34" charset="0"/>
              </a:rPr>
              <a:t>General Administrative EE Regulations</a:t>
            </a:r>
            <a:endParaRPr lang="en-ZA" sz="3600" dirty="0"/>
          </a:p>
        </p:txBody>
      </p:sp>
      <p:sp>
        <p:nvSpPr>
          <p:cNvPr id="3" name="Content Placeholder 2">
            <a:extLst>
              <a:ext uri="{FF2B5EF4-FFF2-40B4-BE49-F238E27FC236}">
                <a16:creationId xmlns:a16="http://schemas.microsoft.com/office/drawing/2014/main" id="{FBC02A33-3A8F-3CD0-7986-1084D889A1F9}"/>
              </a:ext>
            </a:extLst>
          </p:cNvPr>
          <p:cNvSpPr>
            <a:spLocks noGrp="1"/>
          </p:cNvSpPr>
          <p:nvPr>
            <p:ph idx="1"/>
          </p:nvPr>
        </p:nvSpPr>
        <p:spPr/>
        <p:txBody>
          <a:bodyPr>
            <a:normAutofit lnSpcReduction="10000"/>
          </a:bodyPr>
          <a:lstStyle/>
          <a:p>
            <a:pPr marL="82296" indent="0">
              <a:buNone/>
            </a:pPr>
            <a:r>
              <a:rPr lang="en-ZA" sz="1600" b="1" dirty="0">
                <a:latin typeface="Calibri" panose="020F0502020204030204" pitchFamily="34" charset="0"/>
                <a:ea typeface="Calibri" panose="020F0502020204030204" pitchFamily="34" charset="0"/>
                <a:cs typeface="Calibri" panose="020F0502020204030204" pitchFamily="34" charset="0"/>
              </a:rPr>
              <a:t>Duty to report (EEA2 and EEA4)…continued</a:t>
            </a:r>
          </a:p>
          <a:p>
            <a:pPr marL="82296" indent="0">
              <a:buNone/>
            </a:pPr>
            <a:endParaRPr lang="en-ZA" sz="1600" b="1" dirty="0">
              <a:latin typeface="Calibri" panose="020F0502020204030204" pitchFamily="34" charset="0"/>
              <a:ea typeface="Calibri" panose="020F0502020204030204" pitchFamily="34" charset="0"/>
              <a:cs typeface="Calibri" panose="020F0502020204030204" pitchFamily="34" charset="0"/>
            </a:endParaRPr>
          </a:p>
          <a:p>
            <a:r>
              <a:rPr lang="en-US" sz="1500" spc="-5" dirty="0">
                <a:effectLst/>
                <a:latin typeface="Calibri" panose="020F0502020204030204" pitchFamily="34" charset="0"/>
                <a:ea typeface="Calibri" panose="020F0502020204030204" pitchFamily="34" charset="0"/>
                <a:cs typeface="Calibri" panose="020F0502020204030204" pitchFamily="34" charset="0"/>
              </a:rPr>
              <a:t>A designated employer that is a holding company controlling more than one registered entity may choose to submit a </a:t>
            </a:r>
            <a:r>
              <a:rPr lang="en-US" sz="15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consolidated</a:t>
            </a:r>
            <a:r>
              <a:rPr lang="en-US" sz="1500" spc="-5" dirty="0">
                <a:effectLst/>
                <a:latin typeface="Calibri" panose="020F0502020204030204" pitchFamily="34" charset="0"/>
                <a:ea typeface="Calibri" panose="020F0502020204030204" pitchFamily="34" charset="0"/>
                <a:cs typeface="Calibri" panose="020F0502020204030204" pitchFamily="34" charset="0"/>
              </a:rPr>
              <a:t> report, but must:</a:t>
            </a:r>
          </a:p>
          <a:p>
            <a:pPr lvl="1"/>
            <a:r>
              <a:rPr lang="en-US" sz="1400" spc="-5" dirty="0">
                <a:latin typeface="Calibri" panose="020F0502020204030204" pitchFamily="34" charset="0"/>
                <a:ea typeface="Calibri" panose="020F0502020204030204" pitchFamily="34" charset="0"/>
                <a:cs typeface="Calibri" panose="020F0502020204030204" pitchFamily="34" charset="0"/>
              </a:rPr>
              <a:t>Have a consolidated EE Plan, supported by individual EE Plan(s) for each registered entity within the consolidated EEA2 report.</a:t>
            </a:r>
          </a:p>
          <a:p>
            <a:pPr lvl="1"/>
            <a:r>
              <a:rPr lang="en-US" sz="1400" spc="-5" dirty="0">
                <a:latin typeface="Calibri" panose="020F0502020204030204" pitchFamily="34" charset="0"/>
                <a:ea typeface="Calibri" panose="020F0502020204030204" pitchFamily="34" charset="0"/>
                <a:cs typeface="Calibri" panose="020F0502020204030204" pitchFamily="34" charset="0"/>
              </a:rPr>
              <a:t>Adopt a method of reporting that remains consistent for the duration of the EE Plan. </a:t>
            </a:r>
          </a:p>
          <a:p>
            <a:pPr marL="402336" lvl="1" indent="0">
              <a:buNone/>
            </a:pPr>
            <a:endParaRPr lang="en-ZA" sz="1300" spc="-5" dirty="0">
              <a:effectLst/>
              <a:latin typeface="Calibri" panose="020F0502020204030204" pitchFamily="34" charset="0"/>
              <a:ea typeface="Calibri" panose="020F0502020204030204" pitchFamily="34" charset="0"/>
              <a:cs typeface="Calibri" panose="020F0502020204030204" pitchFamily="34" charset="0"/>
            </a:endParaRPr>
          </a:p>
          <a:p>
            <a:r>
              <a:rPr lang="en-US" sz="1500" spc="-5" dirty="0">
                <a:latin typeface="Calibri" panose="020F0502020204030204" pitchFamily="34" charset="0"/>
                <a:ea typeface="Calibri" panose="020F0502020204030204" pitchFamily="34" charset="0"/>
                <a:cs typeface="Calibri" panose="020F0502020204030204" pitchFamily="34" charset="0"/>
              </a:rPr>
              <a:t>A designated employer must retain a copy of the report for five years after it has been submitted.</a:t>
            </a:r>
          </a:p>
          <a:p>
            <a:pPr marL="82296" indent="0">
              <a:buNone/>
            </a:pPr>
            <a:endParaRPr lang="en-US" sz="1500" spc="-5" dirty="0">
              <a:latin typeface="Calibri" panose="020F0502020204030204" pitchFamily="34" charset="0"/>
              <a:ea typeface="Calibri" panose="020F0502020204030204" pitchFamily="34" charset="0"/>
              <a:cs typeface="Calibri" panose="020F0502020204030204" pitchFamily="34" charset="0"/>
            </a:endParaRPr>
          </a:p>
          <a:p>
            <a:r>
              <a:rPr lang="en-US" sz="1500" spc="-5" dirty="0">
                <a:latin typeface="Calibri" panose="020F0502020204030204" pitchFamily="34" charset="0"/>
                <a:ea typeface="Calibri" panose="020F0502020204030204" pitchFamily="34" charset="0"/>
                <a:cs typeface="Calibri" panose="020F0502020204030204" pitchFamily="34" charset="0"/>
              </a:rPr>
              <a:t>Public companies that are designated employers must publish a summary of their EEA report as prescribed in the EEA10 template.</a:t>
            </a:r>
          </a:p>
          <a:p>
            <a:pPr marL="82296" indent="0">
              <a:buNone/>
            </a:pPr>
            <a:endParaRPr lang="en-US" sz="1500" spc="-5" dirty="0">
              <a:latin typeface="Calibri" panose="020F0502020204030204" pitchFamily="34" charset="0"/>
              <a:ea typeface="Calibri" panose="020F0502020204030204" pitchFamily="34" charset="0"/>
              <a:cs typeface="Calibri" panose="020F0502020204030204" pitchFamily="34" charset="0"/>
            </a:endParaRPr>
          </a:p>
          <a:p>
            <a:r>
              <a:rPr lang="en-US" sz="1500" spc="-5" dirty="0">
                <a:latin typeface="Calibri" panose="020F0502020204030204" pitchFamily="34" charset="0"/>
                <a:ea typeface="Calibri" panose="020F0502020204030204" pitchFamily="34" charset="0"/>
                <a:cs typeface="Calibri" panose="020F0502020204030204" pitchFamily="34" charset="0"/>
              </a:rPr>
              <a:t>An EEA4 form submitted in terms of these Regulations is not a public document.</a:t>
            </a:r>
          </a:p>
          <a:p>
            <a:pPr marL="82296" indent="0">
              <a:buNone/>
            </a:pPr>
            <a:endParaRPr lang="en-US" sz="1500" spc="-5" dirty="0">
              <a:latin typeface="Calibri" panose="020F0502020204030204" pitchFamily="34" charset="0"/>
              <a:ea typeface="Calibri" panose="020F0502020204030204" pitchFamily="34" charset="0"/>
              <a:cs typeface="Calibri" panose="020F0502020204030204" pitchFamily="34" charset="0"/>
            </a:endParaRPr>
          </a:p>
          <a:p>
            <a:r>
              <a:rPr lang="en-ZA" sz="1600" dirty="0">
                <a:solidFill>
                  <a:srgbClr val="FF0000"/>
                </a:solidFill>
                <a:latin typeface="Calibri" panose="020F0502020204030204" pitchFamily="34" charset="0"/>
                <a:ea typeface="Calibri" panose="020F0502020204030204" pitchFamily="34" charset="0"/>
                <a:cs typeface="Calibri" panose="020F0502020204030204" pitchFamily="34" charset="0"/>
              </a:rPr>
              <a:t>EECMS: Open EEA2 (In Word)</a:t>
            </a:r>
          </a:p>
          <a:p>
            <a:r>
              <a:rPr lang="en-ZA" sz="1600" spc="-5" dirty="0">
                <a:solidFill>
                  <a:srgbClr val="FF0000"/>
                </a:solidFill>
                <a:latin typeface="Calibri" panose="020F0502020204030204" pitchFamily="34" charset="0"/>
                <a:ea typeface="Calibri" panose="020F0502020204030204" pitchFamily="34" charset="0"/>
                <a:cs typeface="Calibri" panose="020F0502020204030204" pitchFamily="34" charset="0"/>
              </a:rPr>
              <a:t>EECMS: Open EEA4 (In Word)</a:t>
            </a:r>
            <a:endParaRPr lang="en-ZA" sz="1500" spc="-5"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endParaRPr lang="en-ZA" dirty="0"/>
          </a:p>
        </p:txBody>
      </p:sp>
    </p:spTree>
    <p:extLst>
      <p:ext uri="{BB962C8B-B14F-4D97-AF65-F5344CB8AC3E}">
        <p14:creationId xmlns:p14="http://schemas.microsoft.com/office/powerpoint/2010/main" val="1986511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22087-C791-0589-ADAA-FFFC8636F713}"/>
              </a:ext>
            </a:extLst>
          </p:cNvPr>
          <p:cNvSpPr>
            <a:spLocks noGrp="1"/>
          </p:cNvSpPr>
          <p:nvPr>
            <p:ph type="title"/>
          </p:nvPr>
        </p:nvSpPr>
        <p:spPr/>
        <p:txBody>
          <a:bodyPr>
            <a:normAutofit/>
          </a:bodyPr>
          <a:lstStyle/>
          <a:p>
            <a:pPr algn="ctr"/>
            <a:r>
              <a:rPr lang="en-ZA" sz="24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Determination of </a:t>
            </a:r>
            <a:r>
              <a:rPr lang="en-GB" sz="24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sectoral numerical targets Regulations</a:t>
            </a:r>
            <a:endParaRPr lang="en-ZA" sz="2400" dirty="0"/>
          </a:p>
        </p:txBody>
      </p:sp>
      <p:sp>
        <p:nvSpPr>
          <p:cNvPr id="3" name="Content Placeholder 2">
            <a:extLst>
              <a:ext uri="{FF2B5EF4-FFF2-40B4-BE49-F238E27FC236}">
                <a16:creationId xmlns:a16="http://schemas.microsoft.com/office/drawing/2014/main" id="{1F0E693A-1A30-E353-D506-0C7D1E78809B}"/>
              </a:ext>
            </a:extLst>
          </p:cNvPr>
          <p:cNvSpPr>
            <a:spLocks noGrp="1"/>
          </p:cNvSpPr>
          <p:nvPr>
            <p:ph idx="1"/>
          </p:nvPr>
        </p:nvSpPr>
        <p:spPr/>
        <p:txBody>
          <a:bodyPr>
            <a:normAutofit fontScale="85000" lnSpcReduction="10000"/>
          </a:bodyPr>
          <a:lstStyle/>
          <a:p>
            <a:pPr marL="82296" indent="0">
              <a:buNone/>
            </a:pPr>
            <a:endParaRPr lang="en-ZA" sz="2000" b="1" dirty="0">
              <a:latin typeface="Calibri" panose="020F0502020204030204" pitchFamily="34" charset="0"/>
              <a:ea typeface="Calibri" panose="020F0502020204030204" pitchFamily="34" charset="0"/>
              <a:cs typeface="Calibri" panose="020F0502020204030204" pitchFamily="34" charset="0"/>
            </a:endParaRPr>
          </a:p>
          <a:p>
            <a:pPr marL="82296" indent="0">
              <a:buNone/>
            </a:pPr>
            <a:r>
              <a:rPr lang="en-ZA" sz="2000" b="1" dirty="0">
                <a:latin typeface="Calibri" panose="020F0502020204030204" pitchFamily="34" charset="0"/>
                <a:ea typeface="Calibri" panose="020F0502020204030204" pitchFamily="34" charset="0"/>
                <a:cs typeface="Calibri" panose="020F0502020204030204" pitchFamily="34" charset="0"/>
              </a:rPr>
              <a:t>Implementation of AA measures</a:t>
            </a:r>
          </a:p>
          <a:p>
            <a:pPr marL="82296" indent="0">
              <a:buNone/>
            </a:pPr>
            <a:endParaRPr lang="en-ZA" sz="2000" b="1" dirty="0">
              <a:latin typeface="Calibri" panose="020F0502020204030204" pitchFamily="34" charset="0"/>
              <a:ea typeface="Calibri" panose="020F0502020204030204" pitchFamily="34" charset="0"/>
              <a:cs typeface="Calibri" panose="020F0502020204030204" pitchFamily="34" charset="0"/>
            </a:endParaRPr>
          </a:p>
          <a:p>
            <a:r>
              <a:rPr lang="en-ZA" sz="1700" dirty="0">
                <a:latin typeface="Calibri" panose="020F0502020204030204" pitchFamily="34" charset="0"/>
                <a:ea typeface="Calibri" panose="020F0502020204030204" pitchFamily="34" charset="0"/>
                <a:cs typeface="Calibri" panose="020F0502020204030204" pitchFamily="34" charset="0"/>
              </a:rPr>
              <a:t>Effective date: Date of publication (15 April 2025).</a:t>
            </a:r>
          </a:p>
          <a:p>
            <a:pPr marL="82296" indent="0">
              <a:buNone/>
            </a:pPr>
            <a:endParaRPr lang="en-ZA" sz="1700" dirty="0">
              <a:latin typeface="Calibri" panose="020F0502020204030204" pitchFamily="34" charset="0"/>
              <a:ea typeface="Calibri" panose="020F0502020204030204" pitchFamily="34" charset="0"/>
              <a:cs typeface="Calibri" panose="020F0502020204030204" pitchFamily="34" charset="0"/>
            </a:endParaRPr>
          </a:p>
          <a:p>
            <a:r>
              <a:rPr lang="en-ZA" sz="1700" dirty="0">
                <a:latin typeface="Calibri" panose="020F0502020204030204" pitchFamily="34" charset="0"/>
                <a:ea typeface="Calibri" panose="020F0502020204030204" pitchFamily="34" charset="0"/>
                <a:cs typeface="Calibri" panose="020F0502020204030204" pitchFamily="34" charset="0"/>
              </a:rPr>
              <a:t>The 5-year sectoral numerical targets are not intended to add to 100% as it excluded white males with no disabilities and foreign nationals as part of the workforce profile.</a:t>
            </a:r>
          </a:p>
          <a:p>
            <a:pPr marL="82296" indent="0">
              <a:buNone/>
            </a:pPr>
            <a:endParaRPr lang="en-ZA" sz="1700" dirty="0">
              <a:latin typeface="Calibri" panose="020F0502020204030204" pitchFamily="34" charset="0"/>
              <a:ea typeface="Calibri" panose="020F0502020204030204" pitchFamily="34" charset="0"/>
              <a:cs typeface="Calibri" panose="020F0502020204030204" pitchFamily="34" charset="0"/>
            </a:endParaRPr>
          </a:p>
          <a:p>
            <a:r>
              <a:rPr lang="en-ZA" sz="1700" dirty="0">
                <a:latin typeface="Calibri" panose="020F0502020204030204" pitchFamily="34" charset="0"/>
                <a:ea typeface="Calibri" panose="020F0502020204030204" pitchFamily="34" charset="0"/>
                <a:cs typeface="Calibri" panose="020F0502020204030204" pitchFamily="34" charset="0"/>
              </a:rPr>
              <a:t>The manner in which designated emp</a:t>
            </a:r>
            <a:r>
              <a:rPr lang="en-ZA" sz="1600" dirty="0">
                <a:latin typeface="Calibri" panose="020F0502020204030204" pitchFamily="34" charset="0"/>
                <a:ea typeface="Calibri" panose="020F0502020204030204" pitchFamily="34" charset="0"/>
                <a:cs typeface="Calibri" panose="020F0502020204030204" pitchFamily="34" charset="0"/>
              </a:rPr>
              <a:t>loyers must take the </a:t>
            </a:r>
            <a:r>
              <a:rPr lang="en-ZA" sz="1600" dirty="0">
                <a:highlight>
                  <a:srgbClr val="FFFF00"/>
                </a:highlight>
                <a:latin typeface="Calibri" panose="020F0502020204030204" pitchFamily="34" charset="0"/>
                <a:ea typeface="Calibri" panose="020F0502020204030204" pitchFamily="34" charset="0"/>
                <a:cs typeface="Calibri" panose="020F0502020204030204" pitchFamily="34" charset="0"/>
              </a:rPr>
              <a:t>targets</a:t>
            </a:r>
            <a:r>
              <a:rPr lang="en-ZA" sz="1600" dirty="0">
                <a:latin typeface="Calibri" panose="020F0502020204030204" pitchFamily="34" charset="0"/>
                <a:ea typeface="Calibri" panose="020F0502020204030204" pitchFamily="34" charset="0"/>
                <a:cs typeface="Calibri" panose="020F0502020204030204" pitchFamily="34" charset="0"/>
              </a:rPr>
              <a:t> into account in applying AA measures is </a:t>
            </a:r>
            <a:r>
              <a:rPr lang="en-ZA" sz="1600" dirty="0">
                <a:highlight>
                  <a:srgbClr val="FFFF00"/>
                </a:highlight>
                <a:latin typeface="Calibri" panose="020F0502020204030204" pitchFamily="34" charset="0"/>
                <a:ea typeface="Calibri" panose="020F0502020204030204" pitchFamily="34" charset="0"/>
                <a:cs typeface="Calibri" panose="020F0502020204030204" pitchFamily="34" charset="0"/>
              </a:rPr>
              <a:t>specified</a:t>
            </a:r>
            <a:r>
              <a:rPr lang="en-ZA" sz="1600" dirty="0">
                <a:latin typeface="Calibri" panose="020F0502020204030204" pitchFamily="34" charset="0"/>
                <a:ea typeface="Calibri" panose="020F0502020204030204" pitchFamily="34" charset="0"/>
                <a:cs typeface="Calibri" panose="020F0502020204030204" pitchFamily="34" charset="0"/>
              </a:rPr>
              <a:t> in:</a:t>
            </a:r>
          </a:p>
          <a:p>
            <a:pPr lvl="1"/>
            <a:r>
              <a:rPr lang="en-ZA" sz="1700" dirty="0">
                <a:latin typeface="Calibri" panose="020F0502020204030204" pitchFamily="34" charset="0"/>
                <a:ea typeface="Calibri" panose="020F0502020204030204" pitchFamily="34" charset="0"/>
                <a:cs typeface="Calibri" panose="020F0502020204030204" pitchFamily="34" charset="0"/>
              </a:rPr>
              <a:t>The </a:t>
            </a:r>
            <a:r>
              <a:rPr lang="en-ZA" sz="1700" dirty="0">
                <a:highlight>
                  <a:srgbClr val="FFFF00"/>
                </a:highlight>
                <a:latin typeface="Calibri" panose="020F0502020204030204" pitchFamily="34" charset="0"/>
                <a:ea typeface="Calibri" panose="020F0502020204030204" pitchFamily="34" charset="0"/>
                <a:cs typeface="Calibri" panose="020F0502020204030204" pitchFamily="34" charset="0"/>
              </a:rPr>
              <a:t>Act</a:t>
            </a:r>
            <a:r>
              <a:rPr lang="en-ZA" sz="1700" dirty="0">
                <a:latin typeface="Calibri" panose="020F0502020204030204" pitchFamily="34" charset="0"/>
                <a:ea typeface="Calibri" panose="020F0502020204030204" pitchFamily="34" charset="0"/>
                <a:cs typeface="Calibri" panose="020F0502020204030204" pitchFamily="34" charset="0"/>
              </a:rPr>
              <a:t> (as amended 1 January 2025) – Sub races to be included (AM, CM, IM, AF, CF, IF and WF). “Align with the relevant EAP…”</a:t>
            </a:r>
          </a:p>
          <a:p>
            <a:pPr lvl="1"/>
            <a:r>
              <a:rPr lang="en-ZA" sz="1700" dirty="0">
                <a:latin typeface="Calibri" panose="020F0502020204030204" pitchFamily="34" charset="0"/>
                <a:ea typeface="Calibri" panose="020F0502020204030204" pitchFamily="34" charset="0"/>
                <a:cs typeface="Calibri" panose="020F0502020204030204" pitchFamily="34" charset="0"/>
              </a:rPr>
              <a:t>The </a:t>
            </a:r>
            <a:r>
              <a:rPr lang="en-ZA" sz="1700" dirty="0">
                <a:highlight>
                  <a:srgbClr val="FFFF00"/>
                </a:highlight>
                <a:latin typeface="Calibri" panose="020F0502020204030204" pitchFamily="34" charset="0"/>
                <a:ea typeface="Calibri" panose="020F0502020204030204" pitchFamily="34" charset="0"/>
                <a:cs typeface="Calibri" panose="020F0502020204030204" pitchFamily="34" charset="0"/>
              </a:rPr>
              <a:t>General Admin EE Regulations</a:t>
            </a:r>
            <a:r>
              <a:rPr lang="en-ZA" sz="1700" dirty="0">
                <a:latin typeface="Calibri" panose="020F0502020204030204" pitchFamily="34" charset="0"/>
                <a:ea typeface="Calibri" panose="020F0502020204030204" pitchFamily="34" charset="0"/>
                <a:cs typeface="Calibri" panose="020F0502020204030204" pitchFamily="34" charset="0"/>
              </a:rPr>
              <a:t> (15 April 2025) and</a:t>
            </a:r>
          </a:p>
          <a:p>
            <a:pPr lvl="1"/>
            <a:r>
              <a:rPr lang="en-ZA" sz="1700" dirty="0">
                <a:highlight>
                  <a:srgbClr val="FFFF00"/>
                </a:highlight>
                <a:latin typeface="Calibri" panose="020F0502020204030204" pitchFamily="34" charset="0"/>
                <a:ea typeface="Calibri" panose="020F0502020204030204" pitchFamily="34" charset="0"/>
                <a:cs typeface="Calibri" panose="020F0502020204030204" pitchFamily="34" charset="0"/>
              </a:rPr>
              <a:t>Codes of Good Practise</a:t>
            </a:r>
            <a:r>
              <a:rPr lang="en-ZA" sz="1700" dirty="0">
                <a:latin typeface="Calibri" panose="020F0502020204030204" pitchFamily="34" charset="0"/>
                <a:ea typeface="Calibri" panose="020F0502020204030204" pitchFamily="34" charset="0"/>
                <a:cs typeface="Calibri" panose="020F0502020204030204" pitchFamily="34" charset="0"/>
              </a:rPr>
              <a:t> issued under the Act (all current Codes).</a:t>
            </a:r>
          </a:p>
          <a:p>
            <a:pPr marL="402336" lvl="1" indent="0">
              <a:buNone/>
            </a:pPr>
            <a:endParaRPr lang="en-ZA" sz="1700" dirty="0">
              <a:latin typeface="Calibri" panose="020F0502020204030204" pitchFamily="34" charset="0"/>
              <a:ea typeface="Calibri" panose="020F0502020204030204" pitchFamily="34" charset="0"/>
              <a:cs typeface="Calibri" panose="020F0502020204030204" pitchFamily="34" charset="0"/>
            </a:endParaRPr>
          </a:p>
          <a:p>
            <a:r>
              <a:rPr lang="en-ZA" sz="1700" dirty="0">
                <a:latin typeface="Calibri" panose="020F0502020204030204" pitchFamily="34" charset="0"/>
                <a:cs typeface="Times New Roman" panose="02020603050405020304" pitchFamily="18" charset="0"/>
              </a:rPr>
              <a:t>A designated employer will incur no penalties or any form of disadvantage if (in the compliance analysis of AA in any workplace) there are justifiable / reasonable grounds for not complying with the targets.</a:t>
            </a:r>
            <a:endParaRPr lang="en-ZA" sz="17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7853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24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Determination of </a:t>
            </a:r>
            <a:r>
              <a:rPr lang="en-GB" sz="24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sectoral numerical targets Regulations</a:t>
            </a:r>
            <a:endParaRPr lang="en-ZA" sz="24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82296" indent="0">
              <a:buNone/>
            </a:pPr>
            <a:r>
              <a:rPr lang="en-ZA" sz="2000" b="1" dirty="0">
                <a:latin typeface="Calibri" panose="020F0502020204030204" pitchFamily="34" charset="0"/>
                <a:cs typeface="Calibri" panose="020F0502020204030204" pitchFamily="34" charset="0"/>
              </a:rPr>
              <a:t>Economic Sectors (EEA17)</a:t>
            </a:r>
          </a:p>
        </p:txBody>
      </p:sp>
      <p:graphicFrame>
        <p:nvGraphicFramePr>
          <p:cNvPr id="7" name="Table 6"/>
          <p:cNvGraphicFramePr>
            <a:graphicFrameLocks noGrp="1"/>
          </p:cNvGraphicFramePr>
          <p:nvPr/>
        </p:nvGraphicFramePr>
        <p:xfrm>
          <a:off x="1672236" y="2060848"/>
          <a:ext cx="7024824" cy="4348480"/>
        </p:xfrm>
        <a:graphic>
          <a:graphicData uri="http://schemas.openxmlformats.org/drawingml/2006/table">
            <a:tbl>
              <a:tblPr firstRow="1" bandRow="1">
                <a:tableStyleId>{5C22544A-7EE6-4342-B048-85BDC9FD1C3A}</a:tableStyleId>
              </a:tblPr>
              <a:tblGrid>
                <a:gridCol w="7024824">
                  <a:extLst>
                    <a:ext uri="{9D8B030D-6E8A-4147-A177-3AD203B41FA5}">
                      <a16:colId xmlns:a16="http://schemas.microsoft.com/office/drawing/2014/main" val="192982127"/>
                    </a:ext>
                  </a:extLst>
                </a:gridCol>
              </a:tblGrid>
              <a:tr h="370840">
                <a:tc>
                  <a:txBody>
                    <a:bodyPr/>
                    <a:lstStyle/>
                    <a:p>
                      <a:r>
                        <a:rPr lang="en-ZA" dirty="0"/>
                        <a:t>SECTORS</a:t>
                      </a:r>
                    </a:p>
                  </a:txBody>
                  <a:tcPr/>
                </a:tc>
                <a:extLst>
                  <a:ext uri="{0D108BD9-81ED-4DB2-BD59-A6C34878D82A}">
                    <a16:rowId xmlns:a16="http://schemas.microsoft.com/office/drawing/2014/main" val="830117176"/>
                  </a:ext>
                </a:extLst>
              </a:tr>
              <a:tr h="370840">
                <a:tc>
                  <a:txBody>
                    <a:bodyPr/>
                    <a:lstStyle/>
                    <a:p>
                      <a:r>
                        <a:rPr lang="en-ZA" dirty="0"/>
                        <a:t>AGRICULTURE, FORESTRY &amp; FISHING</a:t>
                      </a:r>
                    </a:p>
                  </a:txBody>
                  <a:tcPr/>
                </a:tc>
                <a:extLst>
                  <a:ext uri="{0D108BD9-81ED-4DB2-BD59-A6C34878D82A}">
                    <a16:rowId xmlns:a16="http://schemas.microsoft.com/office/drawing/2014/main" val="36722678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MINING AND QUARRYING</a:t>
                      </a:r>
                    </a:p>
                  </a:txBody>
                  <a:tcPr/>
                </a:tc>
                <a:extLst>
                  <a:ext uri="{0D108BD9-81ED-4DB2-BD59-A6C34878D82A}">
                    <a16:rowId xmlns:a16="http://schemas.microsoft.com/office/drawing/2014/main" val="38161640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MANUFACTURING </a:t>
                      </a:r>
                    </a:p>
                  </a:txBody>
                  <a:tcPr/>
                </a:tc>
                <a:extLst>
                  <a:ext uri="{0D108BD9-81ED-4DB2-BD59-A6C34878D82A}">
                    <a16:rowId xmlns:a16="http://schemas.microsoft.com/office/drawing/2014/main" val="10194572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CONSTRUCTION</a:t>
                      </a:r>
                    </a:p>
                  </a:txBody>
                  <a:tcPr/>
                </a:tc>
                <a:extLst>
                  <a:ext uri="{0D108BD9-81ED-4DB2-BD59-A6C34878D82A}">
                    <a16:rowId xmlns:a16="http://schemas.microsoft.com/office/drawing/2014/main" val="3042052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FINANCIAL AND INSURANCE ACTIVITIES </a:t>
                      </a:r>
                      <a:endParaRPr lang="en-ZA" dirty="0"/>
                    </a:p>
                  </a:txBody>
                  <a:tcPr/>
                </a:tc>
                <a:extLst>
                  <a:ext uri="{0D108BD9-81ED-4DB2-BD59-A6C34878D82A}">
                    <a16:rowId xmlns:a16="http://schemas.microsoft.com/office/drawing/2014/main" val="3054782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TRANSPORTATION AND</a:t>
                      </a:r>
                      <a:r>
                        <a:rPr lang="en-GB" baseline="0" dirty="0"/>
                        <a:t> STORAGE</a:t>
                      </a:r>
                      <a:endParaRPr lang="en-ZA" dirty="0"/>
                    </a:p>
                  </a:txBody>
                  <a:tcPr/>
                </a:tc>
                <a:extLst>
                  <a:ext uri="{0D108BD9-81ED-4DB2-BD59-A6C34878D82A}">
                    <a16:rowId xmlns:a16="http://schemas.microsoft.com/office/drawing/2014/main" val="6386356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INFORMATION AND COMMUNICATION</a:t>
                      </a:r>
                      <a:endParaRPr lang="en-ZA" dirty="0"/>
                    </a:p>
                  </a:txBody>
                  <a:tcPr/>
                </a:tc>
                <a:extLst>
                  <a:ext uri="{0D108BD9-81ED-4DB2-BD59-A6C34878D82A}">
                    <a16:rowId xmlns:a16="http://schemas.microsoft.com/office/drawing/2014/main" val="12689126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WATER SUPPLY, SEWERAGE, WASTE MANAGEMENT AND REMEDIATION ACTIVITIES</a:t>
                      </a:r>
                      <a:endParaRPr lang="en-ZA" dirty="0"/>
                    </a:p>
                  </a:txBody>
                  <a:tcPr/>
                </a:tc>
                <a:extLst>
                  <a:ext uri="{0D108BD9-81ED-4DB2-BD59-A6C34878D82A}">
                    <a16:rowId xmlns:a16="http://schemas.microsoft.com/office/drawing/2014/main" val="12240352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ELECTRICITY, GAS, STEAM AND AIR CONDITIONING SUPPLY </a:t>
                      </a:r>
                      <a:endParaRPr lang="en-ZA" dirty="0"/>
                    </a:p>
                  </a:txBody>
                  <a:tcPr/>
                </a:tc>
                <a:extLst>
                  <a:ext uri="{0D108BD9-81ED-4DB2-BD59-A6C34878D82A}">
                    <a16:rowId xmlns:a16="http://schemas.microsoft.com/office/drawing/2014/main" val="8623493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HUMAN HEALTH AND SOCIAL WORK ACTIVITIES</a:t>
                      </a:r>
                    </a:p>
                  </a:txBody>
                  <a:tcPr/>
                </a:tc>
                <a:extLst>
                  <a:ext uri="{0D108BD9-81ED-4DB2-BD59-A6C34878D82A}">
                    <a16:rowId xmlns:a16="http://schemas.microsoft.com/office/drawing/2014/main" val="1005507121"/>
                  </a:ext>
                </a:extLst>
              </a:tr>
            </a:tbl>
          </a:graphicData>
        </a:graphic>
      </p:graphicFrame>
    </p:spTree>
    <p:extLst>
      <p:ext uri="{BB962C8B-B14F-4D97-AF65-F5344CB8AC3E}">
        <p14:creationId xmlns:p14="http://schemas.microsoft.com/office/powerpoint/2010/main" val="440011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CC76A-CA27-84D7-E6F7-CCFE3D6CB9FA}"/>
              </a:ext>
            </a:extLst>
          </p:cNvPr>
          <p:cNvSpPr>
            <a:spLocks noGrp="1"/>
          </p:cNvSpPr>
          <p:nvPr>
            <p:ph type="title"/>
          </p:nvPr>
        </p:nvSpPr>
        <p:spPr/>
        <p:txBody>
          <a:bodyPr>
            <a:normAutofit/>
          </a:bodyPr>
          <a:lstStyle/>
          <a:p>
            <a:pPr algn="ctr"/>
            <a:r>
              <a:rPr lang="en-US" sz="2800" dirty="0">
                <a:solidFill>
                  <a:schemeClr val="accent6">
                    <a:lumMod val="75000"/>
                  </a:schemeClr>
                </a:solidFill>
              </a:rPr>
              <a:t>COMMENCEMENT OF THE EMPLOYMENT EQUITY AMENDMENT ACT, 2022</a:t>
            </a:r>
            <a:endParaRPr lang="en-ZA" sz="2800" dirty="0"/>
          </a:p>
        </p:txBody>
      </p:sp>
      <p:sp>
        <p:nvSpPr>
          <p:cNvPr id="3" name="Content Placeholder 2">
            <a:extLst>
              <a:ext uri="{FF2B5EF4-FFF2-40B4-BE49-F238E27FC236}">
                <a16:creationId xmlns:a16="http://schemas.microsoft.com/office/drawing/2014/main" id="{11FF5C2E-D309-AFA3-070A-1B1368D6E2E0}"/>
              </a:ext>
            </a:extLst>
          </p:cNvPr>
          <p:cNvSpPr>
            <a:spLocks noGrp="1"/>
          </p:cNvSpPr>
          <p:nvPr>
            <p:ph idx="1"/>
          </p:nvPr>
        </p:nvSpPr>
        <p:spPr/>
        <p:txBody>
          <a:bodyPr>
            <a:normAutofit fontScale="55000" lnSpcReduction="20000"/>
          </a:bodyPr>
          <a:lstStyle/>
          <a:p>
            <a:pPr marL="402336" lvl="1" indent="0">
              <a:buNone/>
            </a:pPr>
            <a:endParaRPr lang="en-ZA" sz="3200" dirty="0">
              <a:solidFill>
                <a:schemeClr val="tx2">
                  <a:shade val="30000"/>
                  <a:satMod val="150000"/>
                </a:schemeClr>
              </a:solidFill>
              <a:latin typeface="Calibri" pitchFamily="34" charset="0"/>
            </a:endParaRPr>
          </a:p>
          <a:p>
            <a:pPr marL="402336" lvl="1" indent="0">
              <a:buNone/>
            </a:pPr>
            <a:r>
              <a:rPr lang="en-ZA" sz="3200" dirty="0">
                <a:solidFill>
                  <a:schemeClr val="tx2">
                    <a:shade val="30000"/>
                    <a:satMod val="150000"/>
                  </a:schemeClr>
                </a:solidFill>
                <a:latin typeface="Calibri" pitchFamily="34" charset="0"/>
              </a:rPr>
              <a:t>Following sections came into operation on 1 January 2025</a:t>
            </a:r>
          </a:p>
          <a:p>
            <a:pPr marL="402336" lvl="1" indent="0">
              <a:buNone/>
            </a:pPr>
            <a:endParaRPr lang="en-ZA" sz="3200" dirty="0">
              <a:solidFill>
                <a:schemeClr val="tx2">
                  <a:shade val="30000"/>
                  <a:satMod val="150000"/>
                </a:schemeClr>
              </a:solidFill>
              <a:latin typeface="Calibri" pitchFamily="34" charset="0"/>
            </a:endParaRPr>
          </a:p>
          <a:p>
            <a:pPr lvl="1"/>
            <a:r>
              <a:rPr lang="en-ZA" sz="3200" dirty="0">
                <a:solidFill>
                  <a:schemeClr val="tx2">
                    <a:shade val="30000"/>
                    <a:satMod val="150000"/>
                  </a:schemeClr>
                </a:solidFill>
                <a:latin typeface="Calibri" pitchFamily="34" charset="0"/>
              </a:rPr>
              <a:t>Section 1 (Definitions).</a:t>
            </a:r>
          </a:p>
          <a:p>
            <a:pPr lvl="1"/>
            <a:r>
              <a:rPr lang="en-ZA" sz="3200" dirty="0">
                <a:solidFill>
                  <a:schemeClr val="tx2">
                    <a:shade val="30000"/>
                    <a:satMod val="150000"/>
                  </a:schemeClr>
                </a:solidFill>
                <a:latin typeface="Calibri" pitchFamily="34" charset="0"/>
              </a:rPr>
              <a:t>Section </a:t>
            </a:r>
            <a:r>
              <a:rPr lang="en-ZA" sz="3300" dirty="0">
                <a:solidFill>
                  <a:schemeClr val="tx2">
                    <a:shade val="30000"/>
                    <a:satMod val="150000"/>
                  </a:schemeClr>
                </a:solidFill>
                <a:latin typeface="Calibri" pitchFamily="34" charset="0"/>
              </a:rPr>
              <a:t>8 (Psychometric testing).</a:t>
            </a:r>
          </a:p>
          <a:p>
            <a:pPr lvl="1"/>
            <a:r>
              <a:rPr lang="en-ZA" sz="3200" dirty="0">
                <a:solidFill>
                  <a:schemeClr val="tx2">
                    <a:shade val="30000"/>
                    <a:satMod val="150000"/>
                  </a:schemeClr>
                </a:solidFill>
                <a:latin typeface="Calibri" pitchFamily="34" charset="0"/>
              </a:rPr>
              <a:t>Section 14 (Voluntary compliance).</a:t>
            </a:r>
          </a:p>
          <a:p>
            <a:pPr lvl="1"/>
            <a:r>
              <a:rPr lang="en-ZA" sz="3200" dirty="0">
                <a:solidFill>
                  <a:schemeClr val="tx2">
                    <a:shade val="30000"/>
                    <a:satMod val="150000"/>
                  </a:schemeClr>
                </a:solidFill>
                <a:latin typeface="Calibri" pitchFamily="34" charset="0"/>
              </a:rPr>
              <a:t>Section 15A (Affirmative action measures).</a:t>
            </a:r>
          </a:p>
          <a:p>
            <a:pPr lvl="1"/>
            <a:r>
              <a:rPr lang="en-ZA" sz="3200" dirty="0">
                <a:solidFill>
                  <a:schemeClr val="tx2">
                    <a:shade val="30000"/>
                    <a:satMod val="150000"/>
                  </a:schemeClr>
                </a:solidFill>
                <a:latin typeface="Calibri" pitchFamily="34" charset="0"/>
              </a:rPr>
              <a:t>Section 16 (Consultation with employees).</a:t>
            </a:r>
          </a:p>
          <a:p>
            <a:pPr lvl="1"/>
            <a:r>
              <a:rPr lang="en-ZA" sz="3200" dirty="0">
                <a:solidFill>
                  <a:schemeClr val="tx2">
                    <a:shade val="30000"/>
                    <a:satMod val="150000"/>
                  </a:schemeClr>
                </a:solidFill>
                <a:latin typeface="Calibri" pitchFamily="34" charset="0"/>
              </a:rPr>
              <a:t>Section 20 (Employment equity plan – EE plan).</a:t>
            </a:r>
          </a:p>
          <a:p>
            <a:pPr lvl="1"/>
            <a:r>
              <a:rPr lang="en-ZA" sz="3200" dirty="0">
                <a:solidFill>
                  <a:schemeClr val="tx2">
                    <a:shade val="30000"/>
                    <a:satMod val="150000"/>
                  </a:schemeClr>
                </a:solidFill>
                <a:latin typeface="Calibri" pitchFamily="34" charset="0"/>
              </a:rPr>
              <a:t>Section 21 (Report).</a:t>
            </a:r>
          </a:p>
          <a:p>
            <a:pPr lvl="1"/>
            <a:r>
              <a:rPr lang="en-ZA" sz="3200" dirty="0">
                <a:solidFill>
                  <a:schemeClr val="tx2">
                    <a:shade val="30000"/>
                    <a:satMod val="150000"/>
                  </a:schemeClr>
                </a:solidFill>
                <a:latin typeface="Calibri" pitchFamily="34" charset="0"/>
              </a:rPr>
              <a:t>Section </a:t>
            </a:r>
            <a:r>
              <a:rPr lang="en-ZA" sz="3300" dirty="0">
                <a:solidFill>
                  <a:schemeClr val="tx2">
                    <a:shade val="30000"/>
                    <a:satMod val="150000"/>
                  </a:schemeClr>
                </a:solidFill>
                <a:latin typeface="Calibri" pitchFamily="34" charset="0"/>
              </a:rPr>
              <a:t>27 </a:t>
            </a:r>
            <a:r>
              <a:rPr lang="en-GB" sz="3300" dirty="0">
                <a:solidFill>
                  <a:schemeClr val="tx2">
                    <a:shade val="30000"/>
                    <a:satMod val="150000"/>
                  </a:schemeClr>
                </a:solidFill>
                <a:latin typeface="Calibri" pitchFamily="34" charset="0"/>
              </a:rPr>
              <a:t>(Income differentials).</a:t>
            </a:r>
            <a:endParaRPr lang="en-ZA" sz="3300" dirty="0">
              <a:solidFill>
                <a:schemeClr val="tx2">
                  <a:shade val="30000"/>
                  <a:satMod val="150000"/>
                </a:schemeClr>
              </a:solidFill>
              <a:latin typeface="Calibri" pitchFamily="34" charset="0"/>
            </a:endParaRPr>
          </a:p>
          <a:p>
            <a:pPr lvl="1"/>
            <a:r>
              <a:rPr lang="en-ZA" sz="3200" dirty="0">
                <a:solidFill>
                  <a:schemeClr val="tx2">
                    <a:shade val="30000"/>
                    <a:satMod val="150000"/>
                  </a:schemeClr>
                </a:solidFill>
                <a:latin typeface="Calibri" pitchFamily="34" charset="0"/>
              </a:rPr>
              <a:t>Section 36 (Undertaking to comply).</a:t>
            </a:r>
          </a:p>
          <a:p>
            <a:pPr lvl="1"/>
            <a:r>
              <a:rPr lang="en-ZA" sz="3200" dirty="0">
                <a:solidFill>
                  <a:schemeClr val="tx2">
                    <a:shade val="30000"/>
                    <a:satMod val="150000"/>
                  </a:schemeClr>
                </a:solidFill>
                <a:latin typeface="Calibri" pitchFamily="34" charset="0"/>
              </a:rPr>
              <a:t>Section 37 (Compliance order).</a:t>
            </a:r>
          </a:p>
          <a:p>
            <a:pPr lvl="1"/>
            <a:r>
              <a:rPr lang="en-ZA" sz="3200" dirty="0">
                <a:solidFill>
                  <a:schemeClr val="tx2">
                    <a:shade val="30000"/>
                    <a:satMod val="150000"/>
                  </a:schemeClr>
                </a:solidFill>
                <a:latin typeface="Calibri" pitchFamily="34" charset="0"/>
              </a:rPr>
              <a:t>Section 42 (Assessment of compliance).</a:t>
            </a:r>
          </a:p>
          <a:p>
            <a:pPr lvl="1"/>
            <a:r>
              <a:rPr lang="en-ZA" sz="3200" dirty="0">
                <a:solidFill>
                  <a:schemeClr val="tx2">
                    <a:shade val="30000"/>
                    <a:satMod val="150000"/>
                  </a:schemeClr>
                </a:solidFill>
                <a:latin typeface="Calibri" pitchFamily="34" charset="0"/>
              </a:rPr>
              <a:t>Section 53 (State contracts).</a:t>
            </a:r>
          </a:p>
          <a:p>
            <a:pPr lvl="1"/>
            <a:r>
              <a:rPr lang="en-ZA" sz="3200" dirty="0">
                <a:solidFill>
                  <a:schemeClr val="tx2">
                    <a:shade val="30000"/>
                    <a:satMod val="150000"/>
                  </a:schemeClr>
                </a:solidFill>
                <a:latin typeface="Calibri" pitchFamily="34" charset="0"/>
              </a:rPr>
              <a:t>Schedule 4 (Turnover thresholds)</a:t>
            </a:r>
          </a:p>
          <a:p>
            <a:pPr lvl="1"/>
            <a:endParaRPr lang="en-ZA" dirty="0"/>
          </a:p>
        </p:txBody>
      </p:sp>
    </p:spTree>
    <p:extLst>
      <p:ext uri="{BB962C8B-B14F-4D97-AF65-F5344CB8AC3E}">
        <p14:creationId xmlns:p14="http://schemas.microsoft.com/office/powerpoint/2010/main" val="4016401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31AC2-0FAD-E5B8-DD2D-AFE15D1D25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A62B63-EC0B-0923-26DF-EA92AFF1414F}"/>
              </a:ext>
            </a:extLst>
          </p:cNvPr>
          <p:cNvSpPr>
            <a:spLocks noGrp="1"/>
          </p:cNvSpPr>
          <p:nvPr>
            <p:ph type="title"/>
          </p:nvPr>
        </p:nvSpPr>
        <p:spPr/>
        <p:txBody>
          <a:bodyPr>
            <a:normAutofit/>
          </a:bodyPr>
          <a:lstStyle/>
          <a:p>
            <a:pPr algn="ctr"/>
            <a:r>
              <a:rPr lang="en-ZA" sz="24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Determination of </a:t>
            </a:r>
            <a:r>
              <a:rPr lang="en-GB" sz="24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sectoral numerical targets Regulations</a:t>
            </a:r>
            <a:endParaRPr lang="en-ZA" sz="2400" dirty="0"/>
          </a:p>
        </p:txBody>
      </p:sp>
      <p:sp>
        <p:nvSpPr>
          <p:cNvPr id="3" name="Content Placeholder 2">
            <a:extLst>
              <a:ext uri="{FF2B5EF4-FFF2-40B4-BE49-F238E27FC236}">
                <a16:creationId xmlns:a16="http://schemas.microsoft.com/office/drawing/2014/main" id="{436F0598-2149-2622-C2F0-314CDD3C7F4D}"/>
              </a:ext>
            </a:extLst>
          </p:cNvPr>
          <p:cNvSpPr>
            <a:spLocks noGrp="1"/>
          </p:cNvSpPr>
          <p:nvPr>
            <p:ph idx="1"/>
          </p:nvPr>
        </p:nvSpPr>
        <p:spPr/>
        <p:txBody>
          <a:bodyPr/>
          <a:lstStyle/>
          <a:p>
            <a:pPr marL="82296" indent="0">
              <a:buNone/>
            </a:pPr>
            <a:r>
              <a:rPr lang="en-ZA" sz="2000" b="1" dirty="0">
                <a:latin typeface="Calibri" panose="020F0502020204030204" pitchFamily="34" charset="0"/>
                <a:cs typeface="Calibri" panose="020F0502020204030204" pitchFamily="34" charset="0"/>
              </a:rPr>
              <a:t>Economic Sectors (EEA17)…continued </a:t>
            </a:r>
          </a:p>
        </p:txBody>
      </p:sp>
      <p:graphicFrame>
        <p:nvGraphicFramePr>
          <p:cNvPr id="4" name="Content Placeholder 3">
            <a:extLst>
              <a:ext uri="{FF2B5EF4-FFF2-40B4-BE49-F238E27FC236}">
                <a16:creationId xmlns:a16="http://schemas.microsoft.com/office/drawing/2014/main" id="{A65AF3A8-74DD-C9D0-4BC0-0AF65CEFF5EC}"/>
              </a:ext>
            </a:extLst>
          </p:cNvPr>
          <p:cNvGraphicFramePr>
            <a:graphicFrameLocks/>
          </p:cNvGraphicFramePr>
          <p:nvPr/>
        </p:nvGraphicFramePr>
        <p:xfrm>
          <a:off x="1563970" y="2276872"/>
          <a:ext cx="7241356" cy="3876040"/>
        </p:xfrm>
        <a:graphic>
          <a:graphicData uri="http://schemas.openxmlformats.org/drawingml/2006/table">
            <a:tbl>
              <a:tblPr firstRow="1" bandRow="1">
                <a:tableStyleId>{5C22544A-7EE6-4342-B048-85BDC9FD1C3A}</a:tableStyleId>
              </a:tblPr>
              <a:tblGrid>
                <a:gridCol w="7241356">
                  <a:extLst>
                    <a:ext uri="{9D8B030D-6E8A-4147-A177-3AD203B41FA5}">
                      <a16:colId xmlns:a16="http://schemas.microsoft.com/office/drawing/2014/main" val="3659965539"/>
                    </a:ext>
                  </a:extLst>
                </a:gridCol>
              </a:tblGrid>
              <a:tr h="370840">
                <a:tc>
                  <a:txBody>
                    <a:bodyPr/>
                    <a:lstStyle/>
                    <a:p>
                      <a:r>
                        <a:rPr lang="en-ZA" dirty="0"/>
                        <a:t>SECTORS</a:t>
                      </a:r>
                    </a:p>
                  </a:txBody>
                  <a:tcPr/>
                </a:tc>
                <a:extLst>
                  <a:ext uri="{0D108BD9-81ED-4DB2-BD59-A6C34878D82A}">
                    <a16:rowId xmlns:a16="http://schemas.microsoft.com/office/drawing/2014/main" val="36890727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ARTS, ENTERTAINMENT AND RECREATION</a:t>
                      </a:r>
                    </a:p>
                  </a:txBody>
                  <a:tcPr/>
                </a:tc>
                <a:extLst>
                  <a:ext uri="{0D108BD9-81ED-4DB2-BD59-A6C34878D82A}">
                    <a16:rowId xmlns:a16="http://schemas.microsoft.com/office/drawing/2014/main" val="42474591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REAL ESTATE ACTIVITIES</a:t>
                      </a:r>
                    </a:p>
                  </a:txBody>
                  <a:tcPr/>
                </a:tc>
                <a:extLst>
                  <a:ext uri="{0D108BD9-81ED-4DB2-BD59-A6C34878D82A}">
                    <a16:rowId xmlns:a16="http://schemas.microsoft.com/office/drawing/2014/main" val="22864304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PROFESSIONAL, SCIENTIFIC AND TECHNICAL ACTIVITIES </a:t>
                      </a:r>
                      <a:endParaRPr lang="en-ZA" dirty="0"/>
                    </a:p>
                  </a:txBody>
                  <a:tcPr/>
                </a:tc>
                <a:extLst>
                  <a:ext uri="{0D108BD9-81ED-4DB2-BD59-A6C34878D82A}">
                    <a16:rowId xmlns:a16="http://schemas.microsoft.com/office/drawing/2014/main" val="6896432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WHOLESALE AND RETAIL TRADE; REPAIR OF MOTOR VEHICLES AND MOTORCYCLES</a:t>
                      </a:r>
                      <a:endParaRPr lang="en-ZA" dirty="0"/>
                    </a:p>
                  </a:txBody>
                  <a:tcPr/>
                </a:tc>
                <a:extLst>
                  <a:ext uri="{0D108BD9-81ED-4DB2-BD59-A6C34878D82A}">
                    <a16:rowId xmlns:a16="http://schemas.microsoft.com/office/drawing/2014/main" val="24573272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ACCOMODATION AND FOOD SERVICES ACTIVITIES</a:t>
                      </a:r>
                    </a:p>
                  </a:txBody>
                  <a:tcPr/>
                </a:tc>
                <a:extLst>
                  <a:ext uri="{0D108BD9-81ED-4DB2-BD59-A6C34878D82A}">
                    <a16:rowId xmlns:a16="http://schemas.microsoft.com/office/drawing/2014/main" val="18825396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PUBLIC ADMINISTRATION AND DEFENSE; COMPULSORY SOCIAL SECURITY</a:t>
                      </a:r>
                    </a:p>
                  </a:txBody>
                  <a:tcPr/>
                </a:tc>
                <a:extLst>
                  <a:ext uri="{0D108BD9-81ED-4DB2-BD59-A6C34878D82A}">
                    <a16:rowId xmlns:a16="http://schemas.microsoft.com/office/drawing/2014/main" val="40536007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EDUCATION</a:t>
                      </a:r>
                    </a:p>
                  </a:txBody>
                  <a:tcPr/>
                </a:tc>
                <a:extLst>
                  <a:ext uri="{0D108BD9-81ED-4DB2-BD59-A6C34878D82A}">
                    <a16:rowId xmlns:a16="http://schemas.microsoft.com/office/drawing/2014/main" val="6161338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ADMINISTRATIVE AND SUPPORT ACTIVITIES</a:t>
                      </a:r>
                    </a:p>
                  </a:txBody>
                  <a:tcPr/>
                </a:tc>
                <a:extLst>
                  <a:ext uri="{0D108BD9-81ED-4DB2-BD59-A6C34878D82A}">
                    <a16:rowId xmlns:a16="http://schemas.microsoft.com/office/drawing/2014/main" val="2097436799"/>
                  </a:ext>
                </a:extLst>
              </a:tr>
            </a:tbl>
          </a:graphicData>
        </a:graphic>
      </p:graphicFrame>
    </p:spTree>
    <p:extLst>
      <p:ext uri="{BB962C8B-B14F-4D97-AF65-F5344CB8AC3E}">
        <p14:creationId xmlns:p14="http://schemas.microsoft.com/office/powerpoint/2010/main" val="169150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51458-6856-E819-14C0-828A8D1CAFE2}"/>
              </a:ext>
            </a:extLst>
          </p:cNvPr>
          <p:cNvSpPr>
            <a:spLocks noGrp="1"/>
          </p:cNvSpPr>
          <p:nvPr>
            <p:ph type="title"/>
          </p:nvPr>
        </p:nvSpPr>
        <p:spPr>
          <a:xfrm>
            <a:off x="1436370" y="332656"/>
            <a:ext cx="7498080" cy="1143000"/>
          </a:xfrm>
        </p:spPr>
        <p:txBody>
          <a:bodyPr>
            <a:normAutofit/>
          </a:bodyPr>
          <a:lstStyle/>
          <a:p>
            <a:pPr algn="ctr"/>
            <a:r>
              <a:rPr lang="en-ZA" sz="2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Regulations (5-Year </a:t>
            </a:r>
            <a:r>
              <a:rPr lang="en-GB" sz="2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sectoral numerical targets)</a:t>
            </a:r>
            <a:endParaRPr lang="en-ZA" sz="2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75ED7457-9DB0-EA5D-CCFF-6405CC89A9B0}"/>
              </a:ext>
            </a:extLst>
          </p:cNvPr>
          <p:cNvPicPr>
            <a:picLocks noGrp="1" noChangeAspect="1"/>
          </p:cNvPicPr>
          <p:nvPr>
            <p:ph idx="1"/>
          </p:nvPr>
        </p:nvPicPr>
        <p:blipFill>
          <a:blip r:embed="rId2"/>
          <a:stretch>
            <a:fillRect/>
          </a:stretch>
        </p:blipFill>
        <p:spPr>
          <a:xfrm>
            <a:off x="1435100" y="1475657"/>
            <a:ext cx="7499350" cy="4370246"/>
          </a:xfrm>
        </p:spPr>
      </p:pic>
      <p:sp>
        <p:nvSpPr>
          <p:cNvPr id="3" name="Arrow: Right 2">
            <a:extLst>
              <a:ext uri="{FF2B5EF4-FFF2-40B4-BE49-F238E27FC236}">
                <a16:creationId xmlns:a16="http://schemas.microsoft.com/office/drawing/2014/main" id="{3BA496A9-3663-D4C7-CBC0-92E18B880AB6}"/>
              </a:ext>
            </a:extLst>
          </p:cNvPr>
          <p:cNvSpPr/>
          <p:nvPr/>
        </p:nvSpPr>
        <p:spPr>
          <a:xfrm>
            <a:off x="1187624" y="5517232"/>
            <a:ext cx="288032" cy="2160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493195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9BC0E-8E06-50DC-BAEA-F9BB181B9451}"/>
              </a:ext>
            </a:extLst>
          </p:cNvPr>
          <p:cNvSpPr>
            <a:spLocks noGrp="1"/>
          </p:cNvSpPr>
          <p:nvPr>
            <p:ph type="title"/>
          </p:nvPr>
        </p:nvSpPr>
        <p:spPr/>
        <p:txBody>
          <a:bodyPr>
            <a:normAutofit/>
          </a:bodyPr>
          <a:lstStyle/>
          <a:p>
            <a:pPr algn="ctr"/>
            <a:r>
              <a:rPr lang="en-ZA" sz="2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Regulations (5-Year </a:t>
            </a:r>
            <a:r>
              <a:rPr lang="en-GB" sz="2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sectoral numerical targets)</a:t>
            </a:r>
            <a:endParaRPr lang="en-ZA" sz="2800" dirty="0"/>
          </a:p>
        </p:txBody>
      </p:sp>
      <p:pic>
        <p:nvPicPr>
          <p:cNvPr id="5" name="Content Placeholder 4">
            <a:extLst>
              <a:ext uri="{FF2B5EF4-FFF2-40B4-BE49-F238E27FC236}">
                <a16:creationId xmlns:a16="http://schemas.microsoft.com/office/drawing/2014/main" id="{99450230-1486-070D-4DB4-B6295F54A81F}"/>
              </a:ext>
            </a:extLst>
          </p:cNvPr>
          <p:cNvPicPr>
            <a:picLocks noGrp="1" noChangeAspect="1"/>
          </p:cNvPicPr>
          <p:nvPr>
            <p:ph idx="1"/>
          </p:nvPr>
        </p:nvPicPr>
        <p:blipFill>
          <a:blip r:embed="rId2"/>
          <a:stretch>
            <a:fillRect/>
          </a:stretch>
        </p:blipFill>
        <p:spPr>
          <a:xfrm>
            <a:off x="1435100" y="1700808"/>
            <a:ext cx="7499350" cy="3897345"/>
          </a:xfrm>
        </p:spPr>
      </p:pic>
      <p:sp>
        <p:nvSpPr>
          <p:cNvPr id="3" name="Arrow: Right 2">
            <a:extLst>
              <a:ext uri="{FF2B5EF4-FFF2-40B4-BE49-F238E27FC236}">
                <a16:creationId xmlns:a16="http://schemas.microsoft.com/office/drawing/2014/main" id="{B9BA9EB8-65E5-FF5B-F0B0-2AE845706B38}"/>
              </a:ext>
            </a:extLst>
          </p:cNvPr>
          <p:cNvSpPr/>
          <p:nvPr/>
        </p:nvSpPr>
        <p:spPr>
          <a:xfrm>
            <a:off x="1147068" y="5301208"/>
            <a:ext cx="288032" cy="2160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031405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3D349-46C0-E984-54F8-14C714DA1BB3}"/>
              </a:ext>
            </a:extLst>
          </p:cNvPr>
          <p:cNvSpPr>
            <a:spLocks noGrp="1"/>
          </p:cNvSpPr>
          <p:nvPr>
            <p:ph type="title"/>
          </p:nvPr>
        </p:nvSpPr>
        <p:spPr/>
        <p:txBody>
          <a:bodyPr>
            <a:normAutofit/>
          </a:bodyPr>
          <a:lstStyle/>
          <a:p>
            <a:pPr algn="ctr"/>
            <a:r>
              <a:rPr lang="en-ZA" sz="2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Regulations (5-Year </a:t>
            </a:r>
            <a:r>
              <a:rPr lang="en-GB" sz="2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sectoral numerical targets)</a:t>
            </a:r>
            <a:endParaRPr lang="en-ZA" sz="2800" dirty="0"/>
          </a:p>
        </p:txBody>
      </p:sp>
      <p:pic>
        <p:nvPicPr>
          <p:cNvPr id="5" name="Content Placeholder 4">
            <a:extLst>
              <a:ext uri="{FF2B5EF4-FFF2-40B4-BE49-F238E27FC236}">
                <a16:creationId xmlns:a16="http://schemas.microsoft.com/office/drawing/2014/main" id="{4B1114FF-4FE0-A5FE-B30C-9A70EC3D2553}"/>
              </a:ext>
            </a:extLst>
          </p:cNvPr>
          <p:cNvPicPr>
            <a:picLocks noGrp="1" noChangeAspect="1"/>
          </p:cNvPicPr>
          <p:nvPr>
            <p:ph idx="1"/>
          </p:nvPr>
        </p:nvPicPr>
        <p:blipFill>
          <a:blip r:embed="rId2"/>
          <a:stretch>
            <a:fillRect/>
          </a:stretch>
        </p:blipFill>
        <p:spPr>
          <a:xfrm>
            <a:off x="1435100" y="1628800"/>
            <a:ext cx="7499350" cy="3911603"/>
          </a:xfrm>
        </p:spPr>
      </p:pic>
      <p:sp>
        <p:nvSpPr>
          <p:cNvPr id="3" name="Arrow: Right 2">
            <a:extLst>
              <a:ext uri="{FF2B5EF4-FFF2-40B4-BE49-F238E27FC236}">
                <a16:creationId xmlns:a16="http://schemas.microsoft.com/office/drawing/2014/main" id="{F8A9DB08-E721-2C45-2EAE-955B01C7D732}"/>
              </a:ext>
            </a:extLst>
          </p:cNvPr>
          <p:cNvSpPr/>
          <p:nvPr/>
        </p:nvSpPr>
        <p:spPr>
          <a:xfrm>
            <a:off x="1113609" y="5229200"/>
            <a:ext cx="288032" cy="2160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563245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5859C-725A-B631-CC3F-A5DC30FDFD16}"/>
              </a:ext>
            </a:extLst>
          </p:cNvPr>
          <p:cNvSpPr>
            <a:spLocks noGrp="1"/>
          </p:cNvSpPr>
          <p:nvPr>
            <p:ph type="title"/>
          </p:nvPr>
        </p:nvSpPr>
        <p:spPr/>
        <p:txBody>
          <a:bodyPr>
            <a:normAutofit/>
          </a:bodyPr>
          <a:lstStyle/>
          <a:p>
            <a:pPr algn="ctr"/>
            <a:r>
              <a:rPr lang="en-ZA" sz="2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Regulations (5-Year </a:t>
            </a:r>
            <a:r>
              <a:rPr lang="en-GB" sz="2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sectoral numerical targets)</a:t>
            </a:r>
            <a:endParaRPr lang="en-ZA" sz="2800" dirty="0"/>
          </a:p>
        </p:txBody>
      </p:sp>
      <p:pic>
        <p:nvPicPr>
          <p:cNvPr id="5" name="Content Placeholder 4">
            <a:extLst>
              <a:ext uri="{FF2B5EF4-FFF2-40B4-BE49-F238E27FC236}">
                <a16:creationId xmlns:a16="http://schemas.microsoft.com/office/drawing/2014/main" id="{C71D829A-36C2-8B0C-A404-1DCC4BFD7AE2}"/>
              </a:ext>
            </a:extLst>
          </p:cNvPr>
          <p:cNvPicPr>
            <a:picLocks noGrp="1" noChangeAspect="1"/>
          </p:cNvPicPr>
          <p:nvPr>
            <p:ph idx="1"/>
          </p:nvPr>
        </p:nvPicPr>
        <p:blipFill>
          <a:blip r:embed="rId2"/>
          <a:stretch>
            <a:fillRect/>
          </a:stretch>
        </p:blipFill>
        <p:spPr>
          <a:xfrm>
            <a:off x="1435100" y="1556793"/>
            <a:ext cx="7499350" cy="4121396"/>
          </a:xfrm>
        </p:spPr>
      </p:pic>
      <p:sp>
        <p:nvSpPr>
          <p:cNvPr id="3" name="Arrow: Right 2">
            <a:extLst>
              <a:ext uri="{FF2B5EF4-FFF2-40B4-BE49-F238E27FC236}">
                <a16:creationId xmlns:a16="http://schemas.microsoft.com/office/drawing/2014/main" id="{09D8C678-328B-8E4B-403E-4CEF4CE1E10D}"/>
              </a:ext>
            </a:extLst>
          </p:cNvPr>
          <p:cNvSpPr/>
          <p:nvPr/>
        </p:nvSpPr>
        <p:spPr>
          <a:xfrm>
            <a:off x="1141318" y="5373216"/>
            <a:ext cx="288032" cy="2160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468984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1A418-7DB8-3049-B895-8EFB1714C081}"/>
              </a:ext>
            </a:extLst>
          </p:cNvPr>
          <p:cNvSpPr>
            <a:spLocks noGrp="1"/>
          </p:cNvSpPr>
          <p:nvPr>
            <p:ph type="title"/>
          </p:nvPr>
        </p:nvSpPr>
        <p:spPr/>
        <p:txBody>
          <a:bodyPr>
            <a:normAutofit/>
          </a:bodyPr>
          <a:lstStyle/>
          <a:p>
            <a:pPr algn="ctr"/>
            <a:r>
              <a:rPr lang="en-ZA" sz="2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Regulations (5-Year </a:t>
            </a:r>
            <a:r>
              <a:rPr lang="en-GB" sz="2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sectoral numerical targets)</a:t>
            </a:r>
            <a:endParaRPr lang="en-ZA" sz="2800" dirty="0"/>
          </a:p>
        </p:txBody>
      </p:sp>
      <p:pic>
        <p:nvPicPr>
          <p:cNvPr id="5" name="Content Placeholder 4">
            <a:extLst>
              <a:ext uri="{FF2B5EF4-FFF2-40B4-BE49-F238E27FC236}">
                <a16:creationId xmlns:a16="http://schemas.microsoft.com/office/drawing/2014/main" id="{9FE2D52D-0C42-67DD-FD31-29BBA1FE0FE6}"/>
              </a:ext>
            </a:extLst>
          </p:cNvPr>
          <p:cNvPicPr>
            <a:picLocks noGrp="1" noChangeAspect="1"/>
          </p:cNvPicPr>
          <p:nvPr>
            <p:ph idx="1"/>
          </p:nvPr>
        </p:nvPicPr>
        <p:blipFill>
          <a:blip r:embed="rId2"/>
          <a:stretch>
            <a:fillRect/>
          </a:stretch>
        </p:blipFill>
        <p:spPr>
          <a:xfrm>
            <a:off x="1484944" y="1417638"/>
            <a:ext cx="7399661" cy="4459634"/>
          </a:xfrm>
        </p:spPr>
      </p:pic>
      <p:sp>
        <p:nvSpPr>
          <p:cNvPr id="3" name="Arrow: Right 2">
            <a:extLst>
              <a:ext uri="{FF2B5EF4-FFF2-40B4-BE49-F238E27FC236}">
                <a16:creationId xmlns:a16="http://schemas.microsoft.com/office/drawing/2014/main" id="{8E48BA35-697F-E5FA-5FD4-F14BA0B0F23A}"/>
              </a:ext>
            </a:extLst>
          </p:cNvPr>
          <p:cNvSpPr/>
          <p:nvPr/>
        </p:nvSpPr>
        <p:spPr>
          <a:xfrm>
            <a:off x="1200399" y="5589240"/>
            <a:ext cx="288032" cy="2160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388713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9E708-14ED-7560-6E22-314CF36DC144}"/>
              </a:ext>
            </a:extLst>
          </p:cNvPr>
          <p:cNvSpPr>
            <a:spLocks noGrp="1"/>
          </p:cNvSpPr>
          <p:nvPr>
            <p:ph type="title"/>
          </p:nvPr>
        </p:nvSpPr>
        <p:spPr/>
        <p:txBody>
          <a:bodyPr>
            <a:normAutofit/>
          </a:bodyPr>
          <a:lstStyle/>
          <a:p>
            <a:pPr algn="ctr"/>
            <a:r>
              <a:rPr lang="en-ZA" sz="2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Regulations (5-Year </a:t>
            </a:r>
            <a:r>
              <a:rPr lang="en-GB" sz="2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sectoral numerical targets)</a:t>
            </a:r>
            <a:endParaRPr lang="en-ZA" sz="2800" dirty="0"/>
          </a:p>
        </p:txBody>
      </p:sp>
      <p:sp>
        <p:nvSpPr>
          <p:cNvPr id="3" name="Content Placeholder 2">
            <a:extLst>
              <a:ext uri="{FF2B5EF4-FFF2-40B4-BE49-F238E27FC236}">
                <a16:creationId xmlns:a16="http://schemas.microsoft.com/office/drawing/2014/main" id="{AF6C84F9-EA00-E680-C8D1-224676E1B19A}"/>
              </a:ext>
            </a:extLst>
          </p:cNvPr>
          <p:cNvSpPr>
            <a:spLocks noGrp="1"/>
          </p:cNvSpPr>
          <p:nvPr>
            <p:ph idx="1"/>
          </p:nvPr>
        </p:nvSpPr>
        <p:spPr/>
        <p:txBody>
          <a:bodyPr>
            <a:normAutofit/>
          </a:bodyPr>
          <a:lstStyle/>
          <a:p>
            <a:pPr marL="82296" indent="0">
              <a:buNone/>
            </a:pPr>
            <a:r>
              <a:rPr lang="en-ZA" sz="2000" b="1" dirty="0">
                <a:latin typeface="Calibri" panose="020F0502020204030204" pitchFamily="34" charset="0"/>
                <a:cs typeface="Calibri" panose="020F0502020204030204" pitchFamily="34" charset="0"/>
              </a:rPr>
              <a:t>Repercussion for non-compliance</a:t>
            </a:r>
          </a:p>
          <a:p>
            <a:pPr marL="82296" indent="0">
              <a:buNone/>
            </a:pPr>
            <a:endParaRPr lang="en-ZA" dirty="0"/>
          </a:p>
          <a:p>
            <a:r>
              <a:rPr lang="en-ZA" sz="1700" dirty="0">
                <a:latin typeface="Calibri" panose="020F0502020204030204" pitchFamily="34" charset="0"/>
                <a:ea typeface="Calibri" panose="020F0502020204030204" pitchFamily="34" charset="0"/>
                <a:cs typeface="Calibri" panose="020F0502020204030204" pitchFamily="34" charset="0"/>
              </a:rPr>
              <a:t>Penalties (starting at the greater of R 1 500 000.00 or 2% of annual turnover, up to the greater of R 2 700 000.00 or 10% of turnover).</a:t>
            </a:r>
          </a:p>
          <a:p>
            <a:pPr marL="82296" indent="0">
              <a:buNone/>
            </a:pPr>
            <a:endParaRPr lang="en-ZA" sz="1700" dirty="0">
              <a:latin typeface="Calibri" panose="020F0502020204030204" pitchFamily="34" charset="0"/>
              <a:ea typeface="Calibri" panose="020F0502020204030204" pitchFamily="34" charset="0"/>
              <a:cs typeface="Calibri" panose="020F0502020204030204" pitchFamily="34" charset="0"/>
            </a:endParaRPr>
          </a:p>
          <a:p>
            <a:r>
              <a:rPr lang="en-ZA" sz="1700" dirty="0">
                <a:latin typeface="Calibri" panose="020F0502020204030204" pitchFamily="34" charset="0"/>
                <a:ea typeface="Calibri" panose="020F0502020204030204" pitchFamily="34" charset="0"/>
                <a:cs typeface="Calibri" panose="020F0502020204030204" pitchFamily="34" charset="0"/>
              </a:rPr>
              <a:t>Loss of Management &amp; Control points (EE) on your BBBEE scorecard that could result in loss of BBBEE scorecard.</a:t>
            </a:r>
          </a:p>
          <a:p>
            <a:pPr marL="82296" indent="0">
              <a:buNone/>
            </a:pPr>
            <a:endParaRPr lang="en-ZA" sz="1700" dirty="0">
              <a:latin typeface="Calibri" panose="020F0502020204030204" pitchFamily="34" charset="0"/>
              <a:ea typeface="Calibri" panose="020F0502020204030204" pitchFamily="34" charset="0"/>
              <a:cs typeface="Calibri" panose="020F0502020204030204" pitchFamily="34" charset="0"/>
            </a:endParaRPr>
          </a:p>
          <a:p>
            <a:r>
              <a:rPr lang="en-ZA" sz="1700" dirty="0">
                <a:latin typeface="Calibri" panose="020F0502020204030204" pitchFamily="34" charset="0"/>
                <a:ea typeface="Calibri" panose="020F0502020204030204" pitchFamily="34" charset="0"/>
                <a:cs typeface="Calibri" panose="020F0502020204030204" pitchFamily="34" charset="0"/>
              </a:rPr>
              <a:t>Loss of and / or no future State contracts.</a:t>
            </a:r>
          </a:p>
          <a:p>
            <a:pPr marL="82296" indent="0">
              <a:buNone/>
            </a:pPr>
            <a:endParaRPr lang="en-ZA" sz="1700" dirty="0">
              <a:latin typeface="Calibri" panose="020F0502020204030204" pitchFamily="34" charset="0"/>
              <a:ea typeface="Calibri" panose="020F0502020204030204" pitchFamily="34" charset="0"/>
              <a:cs typeface="Calibri" panose="020F0502020204030204" pitchFamily="34" charset="0"/>
            </a:endParaRPr>
          </a:p>
          <a:p>
            <a:r>
              <a:rPr lang="en-ZA" sz="1700" dirty="0">
                <a:latin typeface="Calibri" panose="020F0502020204030204" pitchFamily="34" charset="0"/>
                <a:ea typeface="Calibri" panose="020F0502020204030204" pitchFamily="34" charset="0"/>
                <a:cs typeface="Calibri" panose="020F0502020204030204" pitchFamily="34" charset="0"/>
              </a:rPr>
              <a:t>Possible Reputational damage.</a:t>
            </a:r>
            <a:endParaRPr lang="en-ZA" dirty="0"/>
          </a:p>
          <a:p>
            <a:endParaRPr lang="en-ZA" dirty="0"/>
          </a:p>
        </p:txBody>
      </p:sp>
    </p:spTree>
    <p:extLst>
      <p:ext uri="{BB962C8B-B14F-4D97-AF65-F5344CB8AC3E}">
        <p14:creationId xmlns:p14="http://schemas.microsoft.com/office/powerpoint/2010/main" val="3222026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DC27-7C49-8A1D-3DDE-C38327D0CE42}"/>
              </a:ext>
            </a:extLst>
          </p:cNvPr>
          <p:cNvSpPr>
            <a:spLocks noGrp="1"/>
          </p:cNvSpPr>
          <p:nvPr>
            <p:ph type="title"/>
          </p:nvPr>
        </p:nvSpPr>
        <p:spPr/>
        <p:txBody>
          <a:bodyPr>
            <a:normAutofit/>
          </a:bodyPr>
          <a:lstStyle/>
          <a:p>
            <a:pPr algn="ctr"/>
            <a:r>
              <a:rPr lang="en-ZA" sz="2800" dirty="0">
                <a:solidFill>
                  <a:srgbClr val="C19859">
                    <a:lumMod val="75000"/>
                  </a:srgbClr>
                </a:solidFill>
                <a:latin typeface="Calibri" panose="020F0502020204030204" pitchFamily="34" charset="0"/>
                <a:ea typeface="Calibri" panose="020F0502020204030204" pitchFamily="34" charset="0"/>
                <a:cs typeface="Calibri" panose="020F0502020204030204" pitchFamily="34" charset="0"/>
              </a:rPr>
              <a:t>CURRENT STANCE AS AT TODAY</a:t>
            </a:r>
            <a:endParaRPr lang="en-ZA"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8B4B3D7-ACBE-D0CA-431F-5D09B94CADBF}"/>
              </a:ext>
            </a:extLst>
          </p:cNvPr>
          <p:cNvSpPr>
            <a:spLocks noGrp="1"/>
          </p:cNvSpPr>
          <p:nvPr>
            <p:ph idx="1"/>
          </p:nvPr>
        </p:nvSpPr>
        <p:spPr/>
        <p:txBody>
          <a:bodyPr>
            <a:normAutofit fontScale="92500" lnSpcReduction="10000"/>
          </a:bodyPr>
          <a:lstStyle/>
          <a:p>
            <a:r>
              <a:rPr lang="en-ZA" sz="2000" dirty="0">
                <a:latin typeface="Calibri" panose="020F0502020204030204" pitchFamily="34" charset="0"/>
                <a:ea typeface="Calibri" panose="020F0502020204030204" pitchFamily="34" charset="0"/>
                <a:cs typeface="Times New Roman" panose="02020603050405020304" pitchFamily="18" charset="0"/>
              </a:rPr>
              <a:t>S</a:t>
            </a:r>
            <a:r>
              <a:rPr lang="en-ZA" sz="2000" dirty="0">
                <a:effectLst/>
                <a:latin typeface="Calibri" panose="020F0502020204030204" pitchFamily="34" charset="0"/>
                <a:ea typeface="Calibri" panose="020F0502020204030204" pitchFamily="34" charset="0"/>
                <a:cs typeface="Times New Roman" panose="02020603050405020304" pitchFamily="18" charset="0"/>
              </a:rPr>
              <a:t>ectoral targets have been set, promulgated and gazetted.</a:t>
            </a:r>
          </a:p>
          <a:p>
            <a:r>
              <a:rPr lang="en-ZA" sz="2000" dirty="0">
                <a:effectLst/>
                <a:latin typeface="Calibri" panose="020F0502020204030204" pitchFamily="34" charset="0"/>
                <a:ea typeface="Calibri" panose="020F0502020204030204" pitchFamily="34" charset="0"/>
                <a:cs typeface="Times New Roman" panose="02020603050405020304" pitchFamily="18" charset="0"/>
              </a:rPr>
              <a:t>Regulations have been set, promulgated and gazetted.</a:t>
            </a:r>
          </a:p>
          <a:p>
            <a:r>
              <a:rPr lang="en-ZA" sz="2000" dirty="0">
                <a:latin typeface="Calibri" panose="020F0502020204030204" pitchFamily="34" charset="0"/>
                <a:ea typeface="Times New Roman" panose="02020603050405020304" pitchFamily="18" charset="0"/>
              </a:rPr>
              <a:t>Employers deemed designated need to proactively start to draft an EAP analysis and EE plan.</a:t>
            </a:r>
          </a:p>
          <a:p>
            <a:pPr lvl="1"/>
            <a:r>
              <a:rPr lang="en-ZA" sz="1600" b="1" dirty="0">
                <a:solidFill>
                  <a:srgbClr val="FF0000"/>
                </a:solidFill>
                <a:latin typeface="Calibri" panose="020F0502020204030204" pitchFamily="34" charset="0"/>
                <a:ea typeface="Times New Roman" panose="02020603050405020304" pitchFamily="18" charset="0"/>
              </a:rPr>
              <a:t>EECMS: What if your current EE plan expires soon, or already expired? Targets?</a:t>
            </a:r>
          </a:p>
          <a:p>
            <a:pPr lvl="1"/>
            <a:r>
              <a:rPr lang="en-ZA" sz="1600" b="1" dirty="0">
                <a:solidFill>
                  <a:srgbClr val="FF0000"/>
                </a:solidFill>
                <a:latin typeface="Calibri" panose="020F0502020204030204" pitchFamily="34" charset="0"/>
                <a:ea typeface="Times New Roman" panose="02020603050405020304" pitchFamily="18" charset="0"/>
              </a:rPr>
              <a:t>EECMS: What if your company is required a new EE Plan due to a DG review? Targets?</a:t>
            </a:r>
          </a:p>
          <a:p>
            <a:r>
              <a:rPr lang="en-ZA" sz="2000" dirty="0">
                <a:latin typeface="Calibri" panose="020F0502020204030204" pitchFamily="34" charset="0"/>
                <a:ea typeface="Times New Roman" panose="02020603050405020304" pitchFamily="18" charset="0"/>
              </a:rPr>
              <a:t>Employers deemed non-designated employers due to repeal of annual turnover thresholds – deregistration process and dates to be confirmed.  </a:t>
            </a:r>
            <a:endParaRPr lang="en-ZA" sz="2000" dirty="0">
              <a:effectLst/>
              <a:latin typeface="Calibri" panose="020F0502020204030204" pitchFamily="34" charset="0"/>
              <a:ea typeface="Times New Roman" panose="02020603050405020304" pitchFamily="18" charset="0"/>
            </a:endParaRPr>
          </a:p>
          <a:p>
            <a:r>
              <a:rPr lang="en-ZA" sz="2000" dirty="0">
                <a:latin typeface="Calibri" panose="020F0502020204030204" pitchFamily="34" charset="0"/>
                <a:ea typeface="Times New Roman" panose="02020603050405020304" pitchFamily="18" charset="0"/>
              </a:rPr>
              <a:t>Employers deemed non-designated employers due to repeal of annual turnover thresholds (but in need of a BEE certificate or supplying products or services to the State) - </a:t>
            </a:r>
            <a:r>
              <a:rPr lang="en-ZA" sz="2000" dirty="0">
                <a:effectLst/>
                <a:latin typeface="Calibri" panose="020F0502020204030204" pitchFamily="34" charset="0"/>
                <a:ea typeface="Times New Roman" panose="02020603050405020304" pitchFamily="18" charset="0"/>
              </a:rPr>
              <a:t>Section 16B certification process and dates to be confirmed. </a:t>
            </a:r>
          </a:p>
          <a:p>
            <a:r>
              <a:rPr lang="en-ZA" sz="2000" b="1" dirty="0">
                <a:solidFill>
                  <a:srgbClr val="FF0000"/>
                </a:solidFill>
                <a:latin typeface="Calibri" panose="020F0502020204030204" pitchFamily="34" charset="0"/>
                <a:ea typeface="Times New Roman" panose="02020603050405020304" pitchFamily="18" charset="0"/>
              </a:rPr>
              <a:t>EECMS: Showcase adjusted recognition for races sectoral numerical targets in Excel (Practical example)</a:t>
            </a:r>
            <a:endParaRPr lang="en-ZA" sz="2000" b="1" dirty="0">
              <a:solidFill>
                <a:srgbClr val="FF0000"/>
              </a:solidFill>
              <a:effectLst/>
              <a:latin typeface="Calibri" panose="020F0502020204030204" pitchFamily="34" charset="0"/>
              <a:ea typeface="Times New Roman" panose="02020603050405020304" pitchFamily="18" charset="0"/>
            </a:endParaRPr>
          </a:p>
          <a:p>
            <a:endParaRPr lang="en-ZA" sz="2000" dirty="0">
              <a:solidFill>
                <a:srgbClr val="FF0000"/>
              </a:solidFill>
              <a:effectLst/>
              <a:latin typeface="Calibri" panose="020F0502020204030204" pitchFamily="34" charset="0"/>
              <a:ea typeface="Times New Roman" panose="02020603050405020304" pitchFamily="18" charset="0"/>
            </a:endParaRPr>
          </a:p>
          <a:p>
            <a:pPr marL="82296" indent="0">
              <a:buNone/>
            </a:pPr>
            <a:endParaRPr lang="en-ZA" dirty="0"/>
          </a:p>
        </p:txBody>
      </p:sp>
    </p:spTree>
    <p:extLst>
      <p:ext uri="{BB962C8B-B14F-4D97-AF65-F5344CB8AC3E}">
        <p14:creationId xmlns:p14="http://schemas.microsoft.com/office/powerpoint/2010/main" val="3059959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10039-14ED-4989-BCB2-8A40B06687F3}"/>
              </a:ext>
            </a:extLst>
          </p:cNvPr>
          <p:cNvSpPr>
            <a:spLocks noGrp="1"/>
          </p:cNvSpPr>
          <p:nvPr>
            <p:ph type="title"/>
          </p:nvPr>
        </p:nvSpPr>
        <p:spPr/>
        <p:txBody>
          <a:bodyPr>
            <a:normAutofit/>
          </a:bodyPr>
          <a:lstStyle/>
          <a:p>
            <a:pPr algn="ctr"/>
            <a:r>
              <a:rPr lang="en-ZA" sz="2800" dirty="0">
                <a:solidFill>
                  <a:srgbClr val="C19859">
                    <a:lumMod val="75000"/>
                  </a:srgbClr>
                </a:solidFill>
                <a:latin typeface="Calibri" panose="020F0502020204030204" pitchFamily="34" charset="0"/>
                <a:ea typeface="Calibri" panose="020F0502020204030204" pitchFamily="34" charset="0"/>
                <a:cs typeface="Calibri" panose="020F0502020204030204" pitchFamily="34" charset="0"/>
              </a:rPr>
              <a:t>THE WAY FORWARD</a:t>
            </a:r>
            <a:endParaRPr lang="en-ZA"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93D466C-1EC4-4956-B618-9CA4B6090DE0}"/>
              </a:ext>
            </a:extLst>
          </p:cNvPr>
          <p:cNvSpPr>
            <a:spLocks noGrp="1"/>
          </p:cNvSpPr>
          <p:nvPr>
            <p:ph idx="1"/>
          </p:nvPr>
        </p:nvSpPr>
        <p:spPr>
          <a:xfrm>
            <a:off x="1435608" y="1447800"/>
            <a:ext cx="7498080" cy="5005536"/>
          </a:xfrm>
        </p:spPr>
        <p:txBody>
          <a:bodyPr>
            <a:noAutofit/>
          </a:bodyPr>
          <a:lstStyle/>
          <a:p>
            <a:pPr marL="82296" indent="0">
              <a:buNone/>
            </a:pPr>
            <a:r>
              <a:rPr lang="en-ZA" sz="1900" b="1" dirty="0">
                <a:latin typeface="Calibri" panose="020F0502020204030204" pitchFamily="34" charset="0"/>
                <a:cs typeface="Calibri" panose="020F0502020204030204" pitchFamily="34" charset="0"/>
              </a:rPr>
              <a:t>2025 and the way forward.</a:t>
            </a:r>
          </a:p>
          <a:p>
            <a:pPr marL="82296" indent="0">
              <a:buNone/>
            </a:pPr>
            <a:endParaRPr lang="en-ZA" sz="1600" dirty="0">
              <a:latin typeface="Calibri" panose="020F0502020204030204" pitchFamily="34" charset="0"/>
              <a:cs typeface="Calibri" panose="020F0502020204030204" pitchFamily="34" charset="0"/>
            </a:endParaRPr>
          </a:p>
          <a:p>
            <a:r>
              <a:rPr lang="en-ZA" sz="1600" dirty="0">
                <a:latin typeface="Calibri" panose="020F0502020204030204" pitchFamily="34" charset="0"/>
                <a:cs typeface="Calibri" panose="020F0502020204030204" pitchFamily="34" charset="0"/>
              </a:rPr>
              <a:t>Be proactive, start to plan for the date your EE Plan needs to be implemented.</a:t>
            </a:r>
          </a:p>
          <a:p>
            <a:r>
              <a:rPr lang="en-ZA" sz="1600" dirty="0">
                <a:latin typeface="Calibri" panose="020F0502020204030204" pitchFamily="34" charset="0"/>
                <a:cs typeface="Calibri" panose="020F0502020204030204" pitchFamily="34" charset="0"/>
              </a:rPr>
              <a:t>Be prepared. </a:t>
            </a:r>
          </a:p>
          <a:p>
            <a:r>
              <a:rPr lang="en-ZA" sz="1600" dirty="0">
                <a:latin typeface="Calibri" panose="020F0502020204030204" pitchFamily="34" charset="0"/>
                <a:cs typeface="Calibri" panose="020F0502020204030204" pitchFamily="34" charset="0"/>
              </a:rPr>
              <a:t>Involvement from the Board, Top Management (C-Suite), HR Managers, EE Manager(s), Line Managers and Unions.</a:t>
            </a:r>
          </a:p>
          <a:p>
            <a:r>
              <a:rPr lang="en-ZA" sz="1600" dirty="0">
                <a:latin typeface="Calibri" panose="020F0502020204030204" pitchFamily="34" charset="0"/>
                <a:cs typeface="Calibri" panose="020F0502020204030204" pitchFamily="34" charset="0"/>
              </a:rPr>
              <a:t>Additional meeting with Top Management - Preparation of new EAP &amp; EEP.</a:t>
            </a:r>
          </a:p>
          <a:p>
            <a:r>
              <a:rPr lang="en-ZA" sz="1600" dirty="0">
                <a:latin typeface="Calibri" panose="020F0502020204030204" pitchFamily="34" charset="0"/>
                <a:cs typeface="Calibri" panose="020F0502020204030204" pitchFamily="34" charset="0"/>
              </a:rPr>
              <a:t>Additional meeting with EEC - Preparation of new EAP &amp; EEP.</a:t>
            </a:r>
          </a:p>
          <a:p>
            <a:r>
              <a:rPr lang="en-ZA" sz="1600" dirty="0">
                <a:latin typeface="Calibri" panose="020F0502020204030204" pitchFamily="34" charset="0"/>
                <a:cs typeface="Calibri" panose="020F0502020204030204" pitchFamily="34" charset="0"/>
              </a:rPr>
              <a:t>Changes to online reporting – EEA2.</a:t>
            </a:r>
          </a:p>
          <a:p>
            <a:r>
              <a:rPr lang="en-ZA" sz="1600" dirty="0">
                <a:latin typeface="Calibri" panose="020F0502020204030204" pitchFamily="34" charset="0"/>
                <a:cs typeface="Calibri" panose="020F0502020204030204" pitchFamily="34" charset="0"/>
              </a:rPr>
              <a:t>EEA2 report to be finalised and approved by CEO before submission thereof.</a:t>
            </a:r>
          </a:p>
          <a:p>
            <a:r>
              <a:rPr lang="en-ZA" sz="1600" dirty="0">
                <a:latin typeface="Calibri" panose="020F0502020204030204" pitchFamily="34" charset="0"/>
                <a:cs typeface="Calibri" panose="020F0502020204030204" pitchFamily="34" charset="0"/>
              </a:rPr>
              <a:t>EEA2 report to be discussed with Union(s) / EE Committee, substantiated by agenda’s, meeting minutes and signed registers.</a:t>
            </a:r>
          </a:p>
          <a:p>
            <a:r>
              <a:rPr lang="en-ZA" sz="1600" dirty="0">
                <a:latin typeface="Calibri" panose="020F0502020204030204" pitchFamily="34" charset="0"/>
                <a:cs typeface="Calibri" panose="020F0502020204030204" pitchFamily="34" charset="0"/>
              </a:rPr>
              <a:t>Monitoring of barriers, EVIDENCE for compliance and non-achievement will be crucial.</a:t>
            </a:r>
          </a:p>
          <a:p>
            <a:r>
              <a:rPr lang="en-ZA" sz="1600" dirty="0">
                <a:latin typeface="Calibri" panose="020F0502020204030204" pitchFamily="34" charset="0"/>
                <a:cs typeface="Calibri" panose="020F0502020204030204" pitchFamily="34" charset="0"/>
              </a:rPr>
              <a:t>Justifiable reasons for non-achievement to be investigated by a DEL Inspector.</a:t>
            </a:r>
          </a:p>
        </p:txBody>
      </p:sp>
    </p:spTree>
    <p:extLst>
      <p:ext uri="{BB962C8B-B14F-4D97-AF65-F5344CB8AC3E}">
        <p14:creationId xmlns:p14="http://schemas.microsoft.com/office/powerpoint/2010/main" val="2377067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sz="2800" dirty="0">
                <a:solidFill>
                  <a:schemeClr val="accent6">
                    <a:lumMod val="75000"/>
                  </a:schemeClr>
                </a:solidFill>
              </a:rPr>
              <a:t>THE END</a:t>
            </a:r>
            <a:r>
              <a:rPr lang="en-ZA" dirty="0"/>
              <a:t>	</a:t>
            </a:r>
          </a:p>
        </p:txBody>
      </p:sp>
      <p:sp>
        <p:nvSpPr>
          <p:cNvPr id="3" name="Content Placeholder 2"/>
          <p:cNvSpPr>
            <a:spLocks noGrp="1"/>
          </p:cNvSpPr>
          <p:nvPr>
            <p:ph idx="1"/>
          </p:nvPr>
        </p:nvSpPr>
        <p:spPr/>
        <p:txBody>
          <a:bodyPr>
            <a:normAutofit/>
          </a:bodyPr>
          <a:lstStyle/>
          <a:p>
            <a:pPr marL="82296" indent="0">
              <a:buNone/>
            </a:pPr>
            <a:r>
              <a:rPr lang="en-ZA" sz="1600" dirty="0">
                <a:latin typeface="Calibri" panose="020F0502020204030204" pitchFamily="34" charset="0"/>
                <a:cs typeface="Calibri" panose="020F0502020204030204" pitchFamily="34" charset="0"/>
              </a:rPr>
              <a:t>EECMS would hereby like to thank you for your time.</a:t>
            </a:r>
          </a:p>
          <a:p>
            <a:pPr marL="82296" indent="0">
              <a:buNone/>
            </a:pPr>
            <a:endParaRPr lang="en-ZA" sz="1600" dirty="0">
              <a:latin typeface="Calibri" panose="020F0502020204030204" pitchFamily="34" charset="0"/>
              <a:cs typeface="Calibri" panose="020F0502020204030204" pitchFamily="34" charset="0"/>
            </a:endParaRPr>
          </a:p>
          <a:p>
            <a:pPr marL="82296" indent="0">
              <a:buNone/>
            </a:pPr>
            <a:r>
              <a:rPr lang="en-ZA" sz="1600" dirty="0">
                <a:latin typeface="Calibri" panose="020F0502020204030204" pitchFamily="34" charset="0"/>
                <a:cs typeface="Calibri" panose="020F0502020204030204" pitchFamily="34" charset="0"/>
              </a:rPr>
              <a:t>Feel free to contact us for further queries.</a:t>
            </a:r>
          </a:p>
          <a:p>
            <a:pPr marL="82296" indent="0">
              <a:buNone/>
            </a:pPr>
            <a:endParaRPr lang="en-ZA" sz="1600" dirty="0">
              <a:latin typeface="Calibri" panose="020F0502020204030204" pitchFamily="34" charset="0"/>
              <a:cs typeface="Calibri" panose="020F0502020204030204" pitchFamily="34" charset="0"/>
            </a:endParaRPr>
          </a:p>
          <a:p>
            <a:pPr marL="82296" indent="0">
              <a:buNone/>
            </a:pPr>
            <a:r>
              <a:rPr lang="en-ZA" sz="1600" dirty="0">
                <a:latin typeface="Calibri" panose="020F0502020204030204" pitchFamily="34" charset="0"/>
                <a:cs typeface="Calibri" panose="020F0502020204030204" pitchFamily="34" charset="0"/>
              </a:rPr>
              <a:t>CP du Toit (Pieter)			SCAN QR CODE TO VISIT US</a:t>
            </a:r>
          </a:p>
          <a:p>
            <a:pPr marL="82296" indent="0">
              <a:buNone/>
            </a:pPr>
            <a:r>
              <a:rPr lang="en-ZA" sz="1600" dirty="0" err="1">
                <a:latin typeface="Calibri" panose="020F0502020204030204" pitchFamily="34" charset="0"/>
                <a:cs typeface="Calibri" panose="020F0502020204030204" pitchFamily="34" charset="0"/>
              </a:rPr>
              <a:t>BComm</a:t>
            </a:r>
            <a:r>
              <a:rPr lang="en-ZA" sz="1600" dirty="0">
                <a:latin typeface="Calibri" panose="020F0502020204030204" pitchFamily="34" charset="0"/>
                <a:cs typeface="Calibri" panose="020F0502020204030204" pitchFamily="34" charset="0"/>
              </a:rPr>
              <a:t>. Fin. Acc.</a:t>
            </a:r>
          </a:p>
          <a:p>
            <a:pPr marL="82296" indent="0">
              <a:buNone/>
            </a:pPr>
            <a:r>
              <a:rPr lang="en-ZA" sz="1600" dirty="0" err="1">
                <a:latin typeface="Calibri" panose="020F0502020204030204" pitchFamily="34" charset="0"/>
                <a:cs typeface="Calibri" panose="020F0502020204030204" pitchFamily="34" charset="0"/>
              </a:rPr>
              <a:t>Bcomm</a:t>
            </a:r>
            <a:r>
              <a:rPr lang="en-ZA" sz="1600" dirty="0">
                <a:latin typeface="Calibri" panose="020F0502020204030204" pitchFamily="34" charset="0"/>
                <a:cs typeface="Calibri" panose="020F0502020204030204" pitchFamily="34" charset="0"/>
              </a:rPr>
              <a:t>. (HONS) Internal Audit </a:t>
            </a:r>
          </a:p>
          <a:p>
            <a:pPr marL="82296" indent="0">
              <a:buNone/>
            </a:pPr>
            <a:r>
              <a:rPr lang="en-ZA" sz="1600" dirty="0">
                <a:latin typeface="Calibri" panose="020F0502020204030204" pitchFamily="34" charset="0"/>
                <a:cs typeface="Calibri" panose="020F0502020204030204" pitchFamily="34" charset="0"/>
              </a:rPr>
              <a:t>079 847 1750</a:t>
            </a:r>
          </a:p>
          <a:p>
            <a:pPr marL="82296" indent="0">
              <a:buNone/>
            </a:pPr>
            <a:r>
              <a:rPr lang="en-ZA" sz="1600" dirty="0">
                <a:latin typeface="Calibri" panose="020F0502020204030204" pitchFamily="34" charset="0"/>
                <a:cs typeface="Calibri" panose="020F0502020204030204" pitchFamily="34" charset="0"/>
                <a:hlinkClick r:id="rId2"/>
              </a:rPr>
              <a:t>www.eecms.co.za</a:t>
            </a:r>
            <a:r>
              <a:rPr lang="en-ZA" sz="1600" dirty="0">
                <a:latin typeface="Calibri" panose="020F0502020204030204" pitchFamily="34" charset="0"/>
                <a:cs typeface="Calibri" panose="020F0502020204030204" pitchFamily="34" charset="0"/>
              </a:rPr>
              <a:t> </a:t>
            </a:r>
          </a:p>
        </p:txBody>
      </p:sp>
      <p:pic>
        <p:nvPicPr>
          <p:cNvPr id="6" name="Picture 5">
            <a:extLst>
              <a:ext uri="{FF2B5EF4-FFF2-40B4-BE49-F238E27FC236}">
                <a16:creationId xmlns:a16="http://schemas.microsoft.com/office/drawing/2014/main" id="{013AF29C-E6CB-4DC6-A66B-74718BF7CD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3284984"/>
            <a:ext cx="1457325" cy="1466850"/>
          </a:xfrm>
          <a:prstGeom prst="rect">
            <a:avLst/>
          </a:prstGeom>
          <a:noFill/>
          <a:ln>
            <a:noFill/>
          </a:ln>
        </p:spPr>
      </p:pic>
    </p:spTree>
    <p:extLst>
      <p:ext uri="{BB962C8B-B14F-4D97-AF65-F5344CB8AC3E}">
        <p14:creationId xmlns:p14="http://schemas.microsoft.com/office/powerpoint/2010/main" val="2320499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692696"/>
            <a:ext cx="7498080" cy="1143000"/>
          </a:xfrm>
        </p:spPr>
        <p:txBody>
          <a:bodyPr>
            <a:noAutofit/>
          </a:bodyPr>
          <a:lstStyle/>
          <a:p>
            <a:pPr algn="ctr"/>
            <a:r>
              <a:rPr lang="en-US" sz="2800" dirty="0">
                <a:solidFill>
                  <a:schemeClr val="accent6">
                    <a:lumMod val="75000"/>
                  </a:schemeClr>
                </a:solidFill>
              </a:rPr>
              <a:t>COMMENCEMENT OF THE EMPLOYMENT EQUITY AMENDMENT ACT, 2022</a:t>
            </a:r>
            <a:endParaRPr lang="en-ZA" sz="2800" dirty="0"/>
          </a:p>
        </p:txBody>
      </p:sp>
      <p:sp>
        <p:nvSpPr>
          <p:cNvPr id="3" name="Content Placeholder 2"/>
          <p:cNvSpPr>
            <a:spLocks noGrp="1"/>
          </p:cNvSpPr>
          <p:nvPr>
            <p:ph idx="1"/>
          </p:nvPr>
        </p:nvSpPr>
        <p:spPr/>
        <p:txBody>
          <a:bodyPr>
            <a:normAutofit fontScale="92500" lnSpcReduction="10000"/>
          </a:bodyPr>
          <a:lstStyle/>
          <a:p>
            <a:pPr marL="82296" indent="0">
              <a:buNone/>
            </a:pPr>
            <a:endParaRPr lang="en-GB" dirty="0"/>
          </a:p>
          <a:p>
            <a:pPr marL="82296" indent="0">
              <a:buNone/>
            </a:pPr>
            <a:r>
              <a:rPr lang="en-GB" sz="2000" b="1" dirty="0">
                <a:latin typeface="Calibri" panose="020F0502020204030204" pitchFamily="34" charset="0"/>
                <a:cs typeface="Calibri" panose="020F0502020204030204" pitchFamily="34" charset="0"/>
              </a:rPr>
              <a:t>Amendment of section 1 (definitions)</a:t>
            </a:r>
          </a:p>
          <a:p>
            <a:pPr marL="82296" indent="0" algn="just">
              <a:buNone/>
            </a:pPr>
            <a:r>
              <a:rPr lang="en-GB" sz="1800" dirty="0">
                <a:latin typeface="Calibri" panose="020F0502020204030204" pitchFamily="34" charset="0"/>
                <a:cs typeface="Calibri" panose="020F0502020204030204" pitchFamily="34" charset="0"/>
              </a:rPr>
              <a:t>The following changes made to the definitions:</a:t>
            </a:r>
          </a:p>
          <a:p>
            <a:pPr algn="just"/>
            <a:r>
              <a:rPr lang="en-GB" sz="1800" dirty="0">
                <a:latin typeface="Calibri" panose="020F0502020204030204" pitchFamily="34" charset="0"/>
                <a:cs typeface="Calibri" panose="020F0502020204030204" pitchFamily="34" charset="0"/>
              </a:rPr>
              <a:t>The definition of a designated employer is amended by repealing paragraph (b) which classifies employers with fewer than 50 employees who meet a turnover threshold as designated employers. </a:t>
            </a:r>
            <a:r>
              <a:rPr lang="en-GB" sz="1800" dirty="0">
                <a:solidFill>
                  <a:schemeClr val="accent3">
                    <a:lumMod val="60000"/>
                    <a:lumOff val="40000"/>
                  </a:schemeClr>
                </a:solidFill>
                <a:latin typeface="Calibri" panose="020F0502020204030204" pitchFamily="34" charset="0"/>
                <a:cs typeface="Calibri" panose="020F0502020204030204" pitchFamily="34" charset="0"/>
              </a:rPr>
              <a:t>Repealing Schedule 4</a:t>
            </a:r>
            <a:r>
              <a:rPr lang="en-GB" sz="1800" dirty="0">
                <a:latin typeface="Calibri" panose="020F0502020204030204" pitchFamily="34" charset="0"/>
                <a:cs typeface="Calibri" panose="020F0502020204030204" pitchFamily="34" charset="0"/>
              </a:rPr>
              <a:t>.</a:t>
            </a:r>
          </a:p>
          <a:p>
            <a:pPr algn="just"/>
            <a:r>
              <a:rPr lang="en-GB" sz="1800" dirty="0">
                <a:latin typeface="Calibri" panose="020F0502020204030204" pitchFamily="34" charset="0"/>
                <a:cs typeface="Calibri" panose="020F0502020204030204" pitchFamily="34" charset="0"/>
              </a:rPr>
              <a:t>A definition of the National Minimum Wage Commission is introduced (and it means the Commission established in terms of section 8 of the National Minimum Wage Act, 2018 (Act No 9 of 2018).</a:t>
            </a:r>
          </a:p>
          <a:p>
            <a:pPr algn="just"/>
            <a:r>
              <a:rPr lang="en-ZA" sz="1800" kern="100" dirty="0">
                <a:effectLst/>
                <a:latin typeface="Calibri" panose="020F0502020204030204" pitchFamily="34" charset="0"/>
                <a:ea typeface="Calibri" panose="020F0502020204030204" pitchFamily="34" charset="0"/>
                <a:cs typeface="Times New Roman" panose="02020603050405020304" pitchFamily="18" charset="0"/>
              </a:rPr>
              <a:t>People with disabilities includes people who have a long term or recurring physical, mental, </a:t>
            </a:r>
            <a:r>
              <a:rPr lang="en-ZA" sz="1800"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intellectual or sensory </a:t>
            </a:r>
            <a:r>
              <a:rPr lang="en-ZA" sz="1800" kern="100" dirty="0">
                <a:effectLst/>
                <a:latin typeface="Calibri" panose="020F0502020204030204" pitchFamily="34" charset="0"/>
                <a:ea typeface="Calibri" panose="020F0502020204030204" pitchFamily="34" charset="0"/>
                <a:cs typeface="Times New Roman" panose="02020603050405020304" pitchFamily="18" charset="0"/>
              </a:rPr>
              <a:t> impairment which, </a:t>
            </a:r>
            <a:r>
              <a:rPr lang="en-ZA" sz="1800"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in interaction with various barriers</a:t>
            </a:r>
            <a:r>
              <a:rPr lang="en-ZA" sz="1800" kern="100" dirty="0">
                <a:effectLst/>
                <a:latin typeface="Calibri" panose="020F0502020204030204" pitchFamily="34" charset="0"/>
                <a:ea typeface="Calibri" panose="020F0502020204030204" pitchFamily="34" charset="0"/>
                <a:cs typeface="Times New Roman" panose="02020603050405020304" pitchFamily="18" charset="0"/>
              </a:rPr>
              <a:t>, may substantially limit their prospects of entry into, or advancement in, employment, </a:t>
            </a:r>
            <a:r>
              <a:rPr lang="en-ZA" sz="1800"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and “persons with disabilities” has a corresponding meaning</a:t>
            </a:r>
            <a:r>
              <a:rPr lang="en-ZA"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latin typeface="Calibri" panose="020F0502020204030204" pitchFamily="34" charset="0"/>
              <a:cs typeface="Calibri" panose="020F0502020204030204" pitchFamily="34" charset="0"/>
            </a:endParaRPr>
          </a:p>
          <a:p>
            <a:pPr algn="just"/>
            <a:r>
              <a:rPr lang="en-GB" sz="1800" dirty="0">
                <a:latin typeface="Calibri" panose="020F0502020204030204" pitchFamily="34" charset="0"/>
                <a:cs typeface="Calibri" panose="020F0502020204030204" pitchFamily="34" charset="0"/>
              </a:rPr>
              <a:t>A definition of sector is included (sector means an industry or service or part of any industry or service) – EEA17</a:t>
            </a:r>
          </a:p>
        </p:txBody>
      </p:sp>
    </p:spTree>
    <p:extLst>
      <p:ext uri="{BB962C8B-B14F-4D97-AF65-F5344CB8AC3E}">
        <p14:creationId xmlns:p14="http://schemas.microsoft.com/office/powerpoint/2010/main" val="2276293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692696"/>
            <a:ext cx="7498080" cy="1143000"/>
          </a:xfrm>
        </p:spPr>
        <p:txBody>
          <a:bodyPr>
            <a:noAutofit/>
          </a:bodyPr>
          <a:lstStyle/>
          <a:p>
            <a:pPr algn="ctr"/>
            <a:r>
              <a:rPr lang="en-US" sz="2800" dirty="0">
                <a:solidFill>
                  <a:schemeClr val="accent6">
                    <a:lumMod val="75000"/>
                  </a:schemeClr>
                </a:solidFill>
              </a:rPr>
              <a:t>COMMENCEMENT OF THE EMPLOYMENT EQUITY AMENDMENT ACT, 2022</a:t>
            </a:r>
            <a:endParaRPr lang="en-ZA" sz="2800" dirty="0"/>
          </a:p>
        </p:txBody>
      </p:sp>
      <p:sp>
        <p:nvSpPr>
          <p:cNvPr id="3" name="Content Placeholder 2"/>
          <p:cNvSpPr>
            <a:spLocks noGrp="1"/>
          </p:cNvSpPr>
          <p:nvPr>
            <p:ph idx="1"/>
          </p:nvPr>
        </p:nvSpPr>
        <p:spPr/>
        <p:txBody>
          <a:bodyPr>
            <a:normAutofit/>
          </a:bodyPr>
          <a:lstStyle/>
          <a:p>
            <a:pPr marL="82296" indent="0">
              <a:buNone/>
            </a:pPr>
            <a:endParaRPr lang="en-US" dirty="0"/>
          </a:p>
          <a:p>
            <a:endParaRPr lang="en-US" sz="1600" dirty="0">
              <a:latin typeface="Calibri" panose="020F0502020204030204" pitchFamily="34" charset="0"/>
              <a:cs typeface="Calibri" panose="020F0502020204030204" pitchFamily="34" charset="0"/>
            </a:endParaRPr>
          </a:p>
          <a:p>
            <a:pPr marL="82296" indent="0">
              <a:buNone/>
            </a:pPr>
            <a:r>
              <a:rPr lang="en-US" sz="2000" b="1" dirty="0">
                <a:latin typeface="Calibri" panose="020F0502020204030204" pitchFamily="34" charset="0"/>
                <a:cs typeface="Calibri" panose="020F0502020204030204" pitchFamily="34" charset="0"/>
              </a:rPr>
              <a:t>Amendment of section 8 (</a:t>
            </a:r>
            <a:r>
              <a:rPr lang="en-ZA" sz="2000" b="1" dirty="0">
                <a:latin typeface="Calibri" panose="020F0502020204030204" pitchFamily="34" charset="0"/>
                <a:cs typeface="Calibri" panose="020F0502020204030204" pitchFamily="34" charset="0"/>
              </a:rPr>
              <a:t>Psychometric testing)</a:t>
            </a:r>
          </a:p>
          <a:p>
            <a:pPr algn="just"/>
            <a:r>
              <a:rPr lang="en-GB" sz="1800" dirty="0">
                <a:latin typeface="Calibri" panose="020F0502020204030204" pitchFamily="34" charset="0"/>
                <a:cs typeface="Calibri" panose="020F0502020204030204" pitchFamily="34" charset="0"/>
              </a:rPr>
              <a:t>Psychological testing and other similar assessments of an employee are prohibited unless the test or assessment being used– </a:t>
            </a:r>
          </a:p>
          <a:p>
            <a:pPr marL="402336" lvl="1" indent="0" algn="just">
              <a:buNone/>
            </a:pPr>
            <a:r>
              <a:rPr lang="en-GB" sz="1800" dirty="0">
                <a:latin typeface="Calibri" panose="020F0502020204030204" pitchFamily="34" charset="0"/>
                <a:cs typeface="Calibri" panose="020F0502020204030204" pitchFamily="34" charset="0"/>
              </a:rPr>
              <a:t>(a) has been scientifically shown to be valid and reliable; </a:t>
            </a:r>
          </a:p>
          <a:p>
            <a:pPr marL="402336" lvl="1" indent="0" algn="just">
              <a:buNone/>
            </a:pPr>
            <a:r>
              <a:rPr lang="en-GB" sz="1800" dirty="0">
                <a:latin typeface="Calibri" panose="020F0502020204030204" pitchFamily="34" charset="0"/>
                <a:cs typeface="Calibri" panose="020F0502020204030204" pitchFamily="34" charset="0"/>
              </a:rPr>
              <a:t>(b) can be applied fairly to all employees; and </a:t>
            </a:r>
          </a:p>
          <a:p>
            <a:pPr marL="402336" lvl="1" indent="0" algn="just">
              <a:buNone/>
            </a:pPr>
            <a:r>
              <a:rPr lang="en-GB" sz="1800" dirty="0">
                <a:latin typeface="Calibri" panose="020F0502020204030204" pitchFamily="34" charset="0"/>
                <a:cs typeface="Calibri" panose="020F0502020204030204" pitchFamily="34" charset="0"/>
              </a:rPr>
              <a:t>(c) is not biased against any employer or group </a:t>
            </a:r>
            <a:r>
              <a:rPr lang="en-GB" sz="1800" dirty="0">
                <a:solidFill>
                  <a:srgbClr val="00B0F0"/>
                </a:solidFill>
                <a:latin typeface="Calibri" panose="020F0502020204030204" pitchFamily="34" charset="0"/>
                <a:cs typeface="Calibri" panose="020F0502020204030204" pitchFamily="34" charset="0"/>
              </a:rPr>
              <a:t>and will now also include</a:t>
            </a:r>
          </a:p>
          <a:p>
            <a:pPr marL="402336" lvl="1" indent="0" algn="just">
              <a:buNone/>
            </a:pPr>
            <a:r>
              <a:rPr lang="en-GB" sz="1800" dirty="0">
                <a:solidFill>
                  <a:srgbClr val="00B0F0"/>
                </a:solidFill>
                <a:latin typeface="Calibri" panose="020F0502020204030204" pitchFamily="34" charset="0"/>
                <a:cs typeface="Calibri" panose="020F0502020204030204" pitchFamily="34" charset="0"/>
              </a:rPr>
              <a:t>(d) has been certified by the Health Professions Council of South Africa established by section 2 of the Health Professions Act, 1974 (Act 56 of 1974), or any other body which may be authorised by law to certify those tests or assessments. </a:t>
            </a:r>
            <a:endParaRPr lang="en-ZA" sz="1800" dirty="0">
              <a:solidFill>
                <a:srgbClr val="00B0F0"/>
              </a:solidFill>
              <a:latin typeface="Calibri" panose="020F0502020204030204" pitchFamily="34" charset="0"/>
              <a:cs typeface="Calibri" panose="020F0502020204030204" pitchFamily="34" charset="0"/>
            </a:endParaRPr>
          </a:p>
          <a:p>
            <a:endParaRPr lang="en-ZA" sz="1600" dirty="0">
              <a:latin typeface="Calibri" panose="020F0502020204030204" pitchFamily="34" charset="0"/>
              <a:cs typeface="Calibri" panose="020F0502020204030204" pitchFamily="34" charset="0"/>
            </a:endParaRPr>
          </a:p>
          <a:p>
            <a:endParaRPr lang="en-ZA" dirty="0"/>
          </a:p>
        </p:txBody>
      </p:sp>
    </p:spTree>
    <p:extLst>
      <p:ext uri="{BB962C8B-B14F-4D97-AF65-F5344CB8AC3E}">
        <p14:creationId xmlns:p14="http://schemas.microsoft.com/office/powerpoint/2010/main" val="4123566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1C26E-1E60-B399-5AD6-AFCAD78714D4}"/>
              </a:ext>
            </a:extLst>
          </p:cNvPr>
          <p:cNvSpPr>
            <a:spLocks noGrp="1"/>
          </p:cNvSpPr>
          <p:nvPr>
            <p:ph type="title"/>
          </p:nvPr>
        </p:nvSpPr>
        <p:spPr/>
        <p:txBody>
          <a:bodyPr>
            <a:normAutofit/>
          </a:bodyPr>
          <a:lstStyle/>
          <a:p>
            <a:pPr algn="ctr"/>
            <a:r>
              <a:rPr lang="en-US" sz="2800" dirty="0">
                <a:solidFill>
                  <a:schemeClr val="accent6">
                    <a:lumMod val="75000"/>
                  </a:schemeClr>
                </a:solidFill>
              </a:rPr>
              <a:t>COMMENCEMENT OF THE EMPLOYMENT EQUITY AMENDMENT ACT, 2022</a:t>
            </a:r>
            <a:endParaRPr lang="en-ZA" sz="2800" dirty="0"/>
          </a:p>
        </p:txBody>
      </p:sp>
      <p:sp>
        <p:nvSpPr>
          <p:cNvPr id="3" name="Content Placeholder 2">
            <a:extLst>
              <a:ext uri="{FF2B5EF4-FFF2-40B4-BE49-F238E27FC236}">
                <a16:creationId xmlns:a16="http://schemas.microsoft.com/office/drawing/2014/main" id="{7EA0E225-AF13-46B6-90A7-CA9CB27953F3}"/>
              </a:ext>
            </a:extLst>
          </p:cNvPr>
          <p:cNvSpPr>
            <a:spLocks noGrp="1"/>
          </p:cNvSpPr>
          <p:nvPr>
            <p:ph idx="1"/>
          </p:nvPr>
        </p:nvSpPr>
        <p:spPr/>
        <p:txBody>
          <a:bodyPr>
            <a:normAutofit fontScale="85000" lnSpcReduction="20000"/>
          </a:bodyPr>
          <a:lstStyle/>
          <a:p>
            <a:pPr marL="82296" indent="0">
              <a:buNone/>
            </a:pPr>
            <a:endParaRPr lang="en-US" sz="2200" b="1" dirty="0">
              <a:latin typeface="Calibri" panose="020F0502020204030204" pitchFamily="34" charset="0"/>
              <a:cs typeface="Calibri" panose="020F0502020204030204" pitchFamily="34" charset="0"/>
            </a:endParaRPr>
          </a:p>
          <a:p>
            <a:pPr marL="82296" indent="0">
              <a:buNone/>
            </a:pPr>
            <a:r>
              <a:rPr lang="en-US" sz="2200" b="1" dirty="0">
                <a:latin typeface="Calibri" panose="020F0502020204030204" pitchFamily="34" charset="0"/>
                <a:cs typeface="Calibri" panose="020F0502020204030204" pitchFamily="34" charset="0"/>
              </a:rPr>
              <a:t>Amendment of section 14 </a:t>
            </a:r>
            <a:r>
              <a:rPr lang="en-ZA" sz="2200" b="1" dirty="0">
                <a:latin typeface="Calibri" panose="020F0502020204030204" pitchFamily="34" charset="0"/>
                <a:cs typeface="Calibri" panose="020F0502020204030204" pitchFamily="34" charset="0"/>
              </a:rPr>
              <a:t>(Voluntary compliance)</a:t>
            </a:r>
            <a:endParaRPr lang="en-US" sz="2200" b="1" dirty="0">
              <a:latin typeface="Calibri" panose="020F0502020204030204" pitchFamily="34" charset="0"/>
              <a:cs typeface="Calibri" panose="020F0502020204030204" pitchFamily="34" charset="0"/>
            </a:endParaRPr>
          </a:p>
          <a:p>
            <a:pPr marL="82296" indent="0">
              <a:buNone/>
            </a:pPr>
            <a:endParaRPr lang="en-ZA" sz="2200" b="1" dirty="0">
              <a:latin typeface="Calibri" panose="020F0502020204030204" pitchFamily="34" charset="0"/>
              <a:cs typeface="Calibri" panose="020F0502020204030204" pitchFamily="34" charset="0"/>
            </a:endParaRPr>
          </a:p>
          <a:p>
            <a:r>
              <a:rPr lang="en-ZA" sz="1900" dirty="0">
                <a:latin typeface="Calibri" panose="020F0502020204030204" pitchFamily="34" charset="0"/>
                <a:cs typeface="Calibri" panose="020F0502020204030204" pitchFamily="34" charset="0"/>
              </a:rPr>
              <a:t>Employer that is non-designated may request the DG to voluntary comply is now repealed.</a:t>
            </a:r>
          </a:p>
          <a:p>
            <a:pPr marL="82296" indent="0">
              <a:lnSpc>
                <a:spcPct val="110000"/>
              </a:lnSpc>
              <a:buNone/>
            </a:pPr>
            <a:endParaRPr lang="en-US" sz="2200" b="1" dirty="0">
              <a:latin typeface="Calibri" panose="020F0502020204030204" pitchFamily="34" charset="0"/>
              <a:cs typeface="Calibri" panose="020F0502020204030204" pitchFamily="34" charset="0"/>
            </a:endParaRPr>
          </a:p>
          <a:p>
            <a:pPr marL="82296" indent="0">
              <a:lnSpc>
                <a:spcPct val="110000"/>
              </a:lnSpc>
              <a:buNone/>
            </a:pPr>
            <a:r>
              <a:rPr lang="en-US" sz="2200" b="1" dirty="0">
                <a:latin typeface="Calibri" panose="020F0502020204030204" pitchFamily="34" charset="0"/>
                <a:cs typeface="Calibri" panose="020F0502020204030204" pitchFamily="34" charset="0"/>
              </a:rPr>
              <a:t>Insertion of new section 15A </a:t>
            </a:r>
            <a:r>
              <a:rPr lang="en-ZA" sz="2200" b="1" dirty="0">
                <a:latin typeface="Calibri" panose="020F0502020204030204" pitchFamily="34" charset="0"/>
                <a:cs typeface="Calibri" panose="020F0502020204030204" pitchFamily="34" charset="0"/>
              </a:rPr>
              <a:t>(Affirmative action measures)</a:t>
            </a:r>
            <a:endParaRPr lang="en-US" sz="2200" b="1" dirty="0">
              <a:latin typeface="Calibri" panose="020F0502020204030204" pitchFamily="34" charset="0"/>
              <a:cs typeface="Calibri" panose="020F0502020204030204" pitchFamily="34" charset="0"/>
            </a:endParaRPr>
          </a:p>
          <a:p>
            <a:pPr marL="82296" indent="0">
              <a:lnSpc>
                <a:spcPct val="110000"/>
              </a:lnSpc>
              <a:buNone/>
            </a:pPr>
            <a:endParaRPr lang="en-ZA" sz="2200" b="1" dirty="0">
              <a:latin typeface="Calibri" panose="020F0502020204030204" pitchFamily="34" charset="0"/>
              <a:cs typeface="Calibri" panose="020F0502020204030204" pitchFamily="34" charset="0"/>
            </a:endParaRPr>
          </a:p>
          <a:p>
            <a:r>
              <a:rPr lang="en-US" sz="1900" dirty="0">
                <a:latin typeface="Calibri" panose="020F0502020204030204" pitchFamily="34" charset="0"/>
                <a:cs typeface="Calibri" panose="020F0502020204030204" pitchFamily="34" charset="0"/>
              </a:rPr>
              <a:t>A </a:t>
            </a:r>
            <a:r>
              <a:rPr lang="en-US" sz="1900" dirty="0">
                <a:solidFill>
                  <a:schemeClr val="accent3">
                    <a:lumMod val="60000"/>
                    <a:lumOff val="40000"/>
                  </a:schemeClr>
                </a:solidFill>
                <a:latin typeface="Calibri" panose="020F0502020204030204" pitchFamily="34" charset="0"/>
                <a:cs typeface="Calibri" panose="020F0502020204030204" pitchFamily="34" charset="0"/>
              </a:rPr>
              <a:t>new section, 15A</a:t>
            </a:r>
            <a:r>
              <a:rPr lang="en-US" sz="1900" dirty="0">
                <a:latin typeface="Calibri" panose="020F0502020204030204" pitchFamily="34" charset="0"/>
                <a:cs typeface="Calibri" panose="020F0502020204030204" pitchFamily="34" charset="0"/>
              </a:rPr>
              <a:t>, is inserted allowing the Minister to –</a:t>
            </a:r>
            <a:endParaRPr lang="en-ZA" sz="1900" dirty="0">
              <a:latin typeface="Calibri" panose="020F0502020204030204" pitchFamily="34" charset="0"/>
              <a:cs typeface="Calibri" panose="020F0502020204030204" pitchFamily="34" charset="0"/>
            </a:endParaRPr>
          </a:p>
          <a:p>
            <a:pPr lvl="1"/>
            <a:r>
              <a:rPr lang="en-US" sz="1900" dirty="0">
                <a:latin typeface="Calibri" panose="020F0502020204030204" pitchFamily="34" charset="0"/>
                <a:cs typeface="Calibri" panose="020F0502020204030204" pitchFamily="34" charset="0"/>
              </a:rPr>
              <a:t>Identify national economic sectors for the purposes of the administration of the Employment Equity Act;</a:t>
            </a:r>
            <a:endParaRPr lang="en-ZA" sz="1900" dirty="0">
              <a:latin typeface="Calibri" panose="020F0502020204030204" pitchFamily="34" charset="0"/>
              <a:cs typeface="Calibri" panose="020F0502020204030204" pitchFamily="34" charset="0"/>
            </a:endParaRPr>
          </a:p>
          <a:p>
            <a:pPr lvl="1"/>
            <a:r>
              <a:rPr lang="en-US" sz="1900" dirty="0">
                <a:latin typeface="Calibri" panose="020F0502020204030204" pitchFamily="34" charset="0"/>
                <a:cs typeface="Calibri" panose="020F0502020204030204" pitchFamily="34" charset="0"/>
              </a:rPr>
              <a:t>Set numerical targets for these sectors (after consulting the relevant sectors and with the advice of the Commission).</a:t>
            </a:r>
          </a:p>
          <a:p>
            <a:pPr lvl="1"/>
            <a:r>
              <a:rPr lang="en-US" sz="1900" dirty="0">
                <a:latin typeface="Calibri" panose="020F0502020204030204" pitchFamily="34" charset="0"/>
                <a:cs typeface="Calibri" panose="020F0502020204030204" pitchFamily="34" charset="0"/>
              </a:rPr>
              <a:t>The sectoral targets set may differentiate between occupational levels, sub-sectors, regions or other relevant factors.</a:t>
            </a:r>
            <a:endParaRPr lang="en-ZA" sz="1900" dirty="0">
              <a:latin typeface="Calibri" panose="020F0502020204030204" pitchFamily="34" charset="0"/>
              <a:cs typeface="Calibri" panose="020F0502020204030204" pitchFamily="34" charset="0"/>
            </a:endParaRPr>
          </a:p>
          <a:p>
            <a:pPr lvl="1"/>
            <a:r>
              <a:rPr lang="en-US" sz="1900" dirty="0">
                <a:latin typeface="Calibri" panose="020F0502020204030204" pitchFamily="34" charset="0"/>
                <a:cs typeface="Calibri" panose="020F0502020204030204" pitchFamily="34" charset="0"/>
              </a:rPr>
              <a:t>The Minister may publish a draft of any notice in the Gazette, allowing interested parties at least 30 days to comment thereon.</a:t>
            </a:r>
            <a:endParaRPr lang="en-ZA" sz="1900" dirty="0"/>
          </a:p>
        </p:txBody>
      </p:sp>
    </p:spTree>
    <p:extLst>
      <p:ext uri="{BB962C8B-B14F-4D97-AF65-F5344CB8AC3E}">
        <p14:creationId xmlns:p14="http://schemas.microsoft.com/office/powerpoint/2010/main" val="2453634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7816C-B5F1-B447-650A-46FA20E692B8}"/>
              </a:ext>
            </a:extLst>
          </p:cNvPr>
          <p:cNvSpPr>
            <a:spLocks noGrp="1"/>
          </p:cNvSpPr>
          <p:nvPr>
            <p:ph type="title"/>
          </p:nvPr>
        </p:nvSpPr>
        <p:spPr/>
        <p:txBody>
          <a:bodyPr>
            <a:noAutofit/>
          </a:bodyPr>
          <a:lstStyle/>
          <a:p>
            <a:pPr algn="ctr"/>
            <a:r>
              <a:rPr lang="en-US" sz="2800" dirty="0">
                <a:solidFill>
                  <a:schemeClr val="accent6">
                    <a:lumMod val="75000"/>
                  </a:schemeClr>
                </a:solidFill>
              </a:rPr>
              <a:t>COMMENCEMENT OF THE EMPLOYMENT EQUITY AMENDMENT ACT, 2022</a:t>
            </a:r>
            <a:endParaRPr lang="en-ZA" sz="2800" dirty="0"/>
          </a:p>
        </p:txBody>
      </p:sp>
      <p:sp>
        <p:nvSpPr>
          <p:cNvPr id="3" name="Content Placeholder 2">
            <a:extLst>
              <a:ext uri="{FF2B5EF4-FFF2-40B4-BE49-F238E27FC236}">
                <a16:creationId xmlns:a16="http://schemas.microsoft.com/office/drawing/2014/main" id="{69B4569E-D8DF-F1F7-DB95-F0EBA7453536}"/>
              </a:ext>
            </a:extLst>
          </p:cNvPr>
          <p:cNvSpPr>
            <a:spLocks noGrp="1"/>
          </p:cNvSpPr>
          <p:nvPr>
            <p:ph idx="1"/>
          </p:nvPr>
        </p:nvSpPr>
        <p:spPr/>
        <p:txBody>
          <a:bodyPr>
            <a:normAutofit fontScale="92500" lnSpcReduction="20000"/>
          </a:bodyPr>
          <a:lstStyle/>
          <a:p>
            <a:pPr marL="82296" indent="0">
              <a:buNone/>
            </a:pPr>
            <a:endParaRPr lang="en-US" sz="2000" b="1" dirty="0">
              <a:latin typeface="Calibri" panose="020F0502020204030204" pitchFamily="34" charset="0"/>
              <a:cs typeface="Calibri" panose="020F0502020204030204" pitchFamily="34" charset="0"/>
            </a:endParaRPr>
          </a:p>
          <a:p>
            <a:pPr marL="82296" indent="0">
              <a:buNone/>
            </a:pPr>
            <a:r>
              <a:rPr lang="en-US" sz="2000" b="1" dirty="0">
                <a:latin typeface="Calibri" panose="020F0502020204030204" pitchFamily="34" charset="0"/>
                <a:cs typeface="Calibri" panose="020F0502020204030204" pitchFamily="34" charset="0"/>
              </a:rPr>
              <a:t>Amendment of section 16 (</a:t>
            </a:r>
            <a:r>
              <a:rPr lang="en-ZA" sz="2000" b="1" dirty="0">
                <a:latin typeface="Calibri" panose="020F0502020204030204" pitchFamily="34" charset="0"/>
                <a:cs typeface="Calibri" panose="020F0502020204030204" pitchFamily="34" charset="0"/>
              </a:rPr>
              <a:t>Consultation with employees)</a:t>
            </a:r>
            <a:endParaRPr lang="en-US" sz="2000" b="1" dirty="0">
              <a:latin typeface="Calibri" panose="020F0502020204030204" pitchFamily="34" charset="0"/>
              <a:cs typeface="Calibri" panose="020F0502020204030204" pitchFamily="34" charset="0"/>
            </a:endParaRPr>
          </a:p>
          <a:p>
            <a:pPr marL="82296" indent="0">
              <a:buNone/>
            </a:pPr>
            <a:endParaRPr lang="en-US" sz="1700" dirty="0">
              <a:latin typeface="Calibri" panose="020F0502020204030204" pitchFamily="34" charset="0"/>
              <a:cs typeface="Calibri" panose="020F0502020204030204" pitchFamily="34" charset="0"/>
            </a:endParaRPr>
          </a:p>
          <a:p>
            <a:pPr marL="82296" indent="0">
              <a:buNone/>
            </a:pPr>
            <a:r>
              <a:rPr lang="en-US" sz="1700" dirty="0">
                <a:latin typeface="Calibri" panose="020F0502020204030204" pitchFamily="34" charset="0"/>
                <a:cs typeface="Calibri" panose="020F0502020204030204" pitchFamily="34" charset="0"/>
              </a:rPr>
              <a:t>A designated employer must take reasonable steps to consult and attempt to reach agreement on the matters referred to in section 17 (drafting, implementation and monitoring of the EAP analysis, sectoral numerical targets, EE plan, employment barriers and EEA2 reporting) with</a:t>
            </a:r>
          </a:p>
          <a:p>
            <a:pPr marL="82296" indent="0">
              <a:buNone/>
            </a:pPr>
            <a:endParaRPr lang="en-US" sz="1700" dirty="0">
              <a:latin typeface="Calibri" panose="020F0502020204030204" pitchFamily="34" charset="0"/>
              <a:cs typeface="Calibri" panose="020F0502020204030204" pitchFamily="34" charset="0"/>
            </a:endParaRPr>
          </a:p>
          <a:p>
            <a:pPr marL="82296" indent="0">
              <a:buNone/>
            </a:pPr>
            <a:r>
              <a:rPr lang="en-US" sz="1700" dirty="0">
                <a:latin typeface="Calibri" panose="020F0502020204030204" pitchFamily="34" charset="0"/>
                <a:cs typeface="Calibri" panose="020F0502020204030204" pitchFamily="34" charset="0"/>
              </a:rPr>
              <a:t>1. A </a:t>
            </a:r>
            <a:r>
              <a:rPr lang="en-US" sz="1700" dirty="0">
                <a:solidFill>
                  <a:schemeClr val="accent3">
                    <a:lumMod val="60000"/>
                    <a:lumOff val="40000"/>
                  </a:schemeClr>
                </a:solidFill>
                <a:latin typeface="Calibri" panose="020F0502020204030204" pitchFamily="34" charset="0"/>
                <a:cs typeface="Calibri" panose="020F0502020204030204" pitchFamily="34" charset="0"/>
              </a:rPr>
              <a:t>representative trade union</a:t>
            </a:r>
            <a:r>
              <a:rPr lang="en-US" sz="1700" dirty="0">
                <a:latin typeface="Calibri" panose="020F0502020204030204" pitchFamily="34" charset="0"/>
                <a:cs typeface="Calibri" panose="020F0502020204030204" pitchFamily="34" charset="0"/>
              </a:rPr>
              <a:t> representing members at the workplace.</a:t>
            </a:r>
          </a:p>
          <a:p>
            <a:pPr marL="82296" indent="0">
              <a:buNone/>
            </a:pPr>
            <a:r>
              <a:rPr lang="en-US" sz="1700" dirty="0">
                <a:latin typeface="Calibri" panose="020F0502020204030204" pitchFamily="34" charset="0"/>
                <a:cs typeface="Calibri" panose="020F0502020204030204" pitchFamily="34" charset="0"/>
              </a:rPr>
              <a:t>2. If no representative trade union represents members at the workplace, with its employees or representatives nominated by them.</a:t>
            </a:r>
          </a:p>
          <a:p>
            <a:pPr marL="82296" indent="0">
              <a:buNone/>
            </a:pPr>
            <a:endParaRPr lang="en-US" sz="1700" dirty="0">
              <a:latin typeface="Calibri" panose="020F0502020204030204" pitchFamily="34" charset="0"/>
              <a:cs typeface="Calibri" panose="020F0502020204030204" pitchFamily="34" charset="0"/>
            </a:endParaRPr>
          </a:p>
          <a:p>
            <a:pPr marL="82296" indent="0">
              <a:buNone/>
            </a:pPr>
            <a:r>
              <a:rPr lang="en-US" sz="2000" b="1" dirty="0">
                <a:latin typeface="Calibri" panose="020F0502020204030204" pitchFamily="34" charset="0"/>
                <a:cs typeface="Calibri" panose="020F0502020204030204" pitchFamily="34" charset="0"/>
              </a:rPr>
              <a:t>Our interpretation:</a:t>
            </a:r>
          </a:p>
          <a:p>
            <a:pPr marL="82296" indent="0">
              <a:buNone/>
            </a:pPr>
            <a:endParaRPr lang="en-US" sz="1700" dirty="0">
              <a:latin typeface="Calibri" panose="020F0502020204030204" pitchFamily="34" charset="0"/>
              <a:cs typeface="Calibri" panose="020F0502020204030204" pitchFamily="34" charset="0"/>
            </a:endParaRPr>
          </a:p>
          <a:p>
            <a:r>
              <a:rPr lang="en-US" sz="1700" dirty="0">
                <a:latin typeface="Calibri" panose="020F0502020204030204" pitchFamily="34" charset="0"/>
                <a:cs typeface="Calibri" panose="020F0502020204030204" pitchFamily="34" charset="0"/>
              </a:rPr>
              <a:t>Companies with a representative trade union will need to consult with the representative trade union.</a:t>
            </a:r>
          </a:p>
          <a:p>
            <a:r>
              <a:rPr lang="en-US" sz="1700" dirty="0">
                <a:latin typeface="Calibri" panose="020F0502020204030204" pitchFamily="34" charset="0"/>
                <a:cs typeface="Calibri" panose="020F0502020204030204" pitchFamily="34" charset="0"/>
              </a:rPr>
              <a:t>If no representative trade union, normal process of EE committee meetings at least quarterly to discuss the above mentioned – Need to comply with the constituency of the EEC. </a:t>
            </a:r>
          </a:p>
          <a:p>
            <a:pPr marL="82296" indent="0">
              <a:buNone/>
            </a:pPr>
            <a:endParaRPr lang="en-US" sz="3200" b="1" dirty="0">
              <a:latin typeface="Calibri" panose="020F0502020204030204" pitchFamily="34" charset="0"/>
              <a:cs typeface="Calibri" panose="020F0502020204030204" pitchFamily="34" charset="0"/>
            </a:endParaRPr>
          </a:p>
          <a:p>
            <a:pPr marL="82296" indent="0">
              <a:buNone/>
            </a:pPr>
            <a:endParaRPr lang="en-US" sz="3200" b="1" dirty="0">
              <a:latin typeface="Calibri" panose="020F0502020204030204" pitchFamily="34" charset="0"/>
              <a:cs typeface="Calibri" panose="020F0502020204030204" pitchFamily="34" charset="0"/>
            </a:endParaRPr>
          </a:p>
          <a:p>
            <a:endParaRPr lang="en-ZA" dirty="0"/>
          </a:p>
        </p:txBody>
      </p:sp>
    </p:spTree>
    <p:extLst>
      <p:ext uri="{BB962C8B-B14F-4D97-AF65-F5344CB8AC3E}">
        <p14:creationId xmlns:p14="http://schemas.microsoft.com/office/powerpoint/2010/main" val="3114364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620688"/>
            <a:ext cx="7498080" cy="1143000"/>
          </a:xfrm>
        </p:spPr>
        <p:txBody>
          <a:bodyPr>
            <a:noAutofit/>
          </a:bodyPr>
          <a:lstStyle/>
          <a:p>
            <a:pPr algn="ctr"/>
            <a:r>
              <a:rPr lang="en-US" sz="2800" dirty="0">
                <a:solidFill>
                  <a:schemeClr val="accent6">
                    <a:lumMod val="75000"/>
                  </a:schemeClr>
                </a:solidFill>
              </a:rPr>
              <a:t>COMMENCEMENT OF THE EMPLOYMENT EQUITY AMENDMENT ACT, 2022</a:t>
            </a:r>
            <a:endParaRPr lang="en-ZA" sz="2800" dirty="0"/>
          </a:p>
        </p:txBody>
      </p:sp>
      <p:sp>
        <p:nvSpPr>
          <p:cNvPr id="3" name="Content Placeholder 2"/>
          <p:cNvSpPr>
            <a:spLocks noGrp="1"/>
          </p:cNvSpPr>
          <p:nvPr>
            <p:ph idx="1"/>
          </p:nvPr>
        </p:nvSpPr>
        <p:spPr/>
        <p:txBody>
          <a:bodyPr>
            <a:normAutofit fontScale="92500" lnSpcReduction="20000"/>
          </a:bodyPr>
          <a:lstStyle/>
          <a:p>
            <a:endParaRPr lang="en-US" b="1" dirty="0"/>
          </a:p>
          <a:p>
            <a:pPr marL="82296" indent="0">
              <a:buNone/>
            </a:pPr>
            <a:endParaRPr lang="en-US" sz="2000" b="1" dirty="0">
              <a:latin typeface="Calibri" panose="020F0502020204030204" pitchFamily="34" charset="0"/>
              <a:cs typeface="Calibri" panose="020F0502020204030204" pitchFamily="34" charset="0"/>
            </a:endParaRPr>
          </a:p>
          <a:p>
            <a:pPr marL="82296" indent="0">
              <a:buNone/>
            </a:pPr>
            <a:r>
              <a:rPr lang="en-US" sz="2000" b="1" dirty="0">
                <a:latin typeface="Calibri" panose="020F0502020204030204" pitchFamily="34" charset="0"/>
                <a:cs typeface="Calibri" panose="020F0502020204030204" pitchFamily="34" charset="0"/>
              </a:rPr>
              <a:t>Section </a:t>
            </a:r>
            <a:r>
              <a:rPr lang="en-US" sz="2100" b="1" dirty="0">
                <a:latin typeface="Calibri" panose="020F0502020204030204" pitchFamily="34" charset="0"/>
                <a:cs typeface="Calibri" panose="020F0502020204030204" pitchFamily="34" charset="0"/>
              </a:rPr>
              <a:t>20 </a:t>
            </a:r>
            <a:r>
              <a:rPr lang="en-ZA" sz="2100" b="1" dirty="0">
                <a:latin typeface="Calibri" panose="020F0502020204030204" pitchFamily="34" charset="0"/>
                <a:cs typeface="Calibri" panose="020F0502020204030204" pitchFamily="34" charset="0"/>
              </a:rPr>
              <a:t>(Employment equity plan – EE plan)</a:t>
            </a:r>
          </a:p>
          <a:p>
            <a:pPr marL="82296" indent="0">
              <a:buNone/>
            </a:pPr>
            <a:endParaRPr lang="en-US" sz="2100" b="1" dirty="0">
              <a:latin typeface="Calibri" panose="020F0502020204030204" pitchFamily="34" charset="0"/>
              <a:cs typeface="Calibri" panose="020F0502020204030204" pitchFamily="34" charset="0"/>
            </a:endParaRPr>
          </a:p>
          <a:p>
            <a:pPr algn="just"/>
            <a:r>
              <a:rPr lang="en-US" sz="1900" dirty="0">
                <a:latin typeface="Calibri" panose="020F0502020204030204" pitchFamily="34" charset="0"/>
                <a:cs typeface="Calibri" panose="020F0502020204030204" pitchFamily="34" charset="0"/>
              </a:rPr>
              <a:t>Numerical goals (objectives as at end date of EE plan) set by an employer must comply with any sectoral target in terms of section 15A applicable to that employer.</a:t>
            </a:r>
          </a:p>
          <a:p>
            <a:pPr algn="just"/>
            <a:r>
              <a:rPr lang="en-US" sz="1900" dirty="0">
                <a:latin typeface="Calibri" panose="020F0502020204030204" pitchFamily="34" charset="0"/>
                <a:cs typeface="Calibri" panose="020F0502020204030204" pitchFamily="34" charset="0"/>
              </a:rPr>
              <a:t>Section 15A – Sectoral numerical targets set April 2025.</a:t>
            </a:r>
          </a:p>
          <a:p>
            <a:pPr algn="just"/>
            <a:endParaRPr lang="en-US" sz="1900" dirty="0">
              <a:latin typeface="Calibri" panose="020F0502020204030204" pitchFamily="34" charset="0"/>
              <a:cs typeface="Calibri" panose="020F0502020204030204" pitchFamily="34" charset="0"/>
            </a:endParaRPr>
          </a:p>
          <a:p>
            <a:pPr algn="just"/>
            <a:r>
              <a:rPr lang="en-US" sz="1900" dirty="0">
                <a:solidFill>
                  <a:srgbClr val="FF0000"/>
                </a:solidFill>
                <a:latin typeface="Calibri" panose="020F0502020204030204" pitchFamily="34" charset="0"/>
                <a:cs typeface="Calibri" panose="020F0502020204030204" pitchFamily="34" charset="0"/>
              </a:rPr>
              <a:t>Question: What is the possible impact on our company?</a:t>
            </a:r>
          </a:p>
          <a:p>
            <a:pPr lvl="1" algn="just">
              <a:buFont typeface="Arial" panose="020B0604020202020204" pitchFamily="34" charset="0"/>
              <a:buChar char="•"/>
            </a:pPr>
            <a:r>
              <a:rPr lang="en-ZA" sz="1900" dirty="0">
                <a:solidFill>
                  <a:srgbClr val="FF0000"/>
                </a:solidFill>
                <a:latin typeface="Calibri" panose="020F0502020204030204" pitchFamily="34" charset="0"/>
                <a:cs typeface="Calibri" panose="020F0502020204030204" pitchFamily="34" charset="0"/>
              </a:rPr>
              <a:t>EE Plan - Employers will need to set EE targets aligned to the sectoral numerical targets. Thus; new EE Plan, commencement date 1 September 2025 (5-year EE Plan).</a:t>
            </a:r>
          </a:p>
          <a:p>
            <a:pPr lvl="1">
              <a:buFont typeface="Arial" panose="020B0604020202020204" pitchFamily="34" charset="0"/>
              <a:buChar char="•"/>
            </a:pPr>
            <a:r>
              <a:rPr lang="en-ZA" sz="1900" dirty="0">
                <a:solidFill>
                  <a:srgbClr val="FF0000"/>
                </a:solidFill>
                <a:latin typeface="Calibri" panose="020F0502020204030204" pitchFamily="34" charset="0"/>
                <a:cs typeface="Calibri" panose="020F0502020204030204" pitchFamily="34" charset="0"/>
              </a:rPr>
              <a:t>EE plan to be monitored against sectoral numerical targets every year as part of the compliance certification process by applicable stakeholder(s).</a:t>
            </a:r>
            <a:endParaRPr lang="en-US" sz="1600" dirty="0">
              <a:solidFill>
                <a:srgbClr val="FF0000"/>
              </a:solidFill>
              <a:latin typeface="Calibri" panose="020F0502020204030204" pitchFamily="34" charset="0"/>
              <a:cs typeface="Calibri" panose="020F0502020204030204" pitchFamily="34" charset="0"/>
            </a:endParaRPr>
          </a:p>
          <a:p>
            <a:pPr marL="82296" indent="0">
              <a:buNone/>
            </a:pPr>
            <a:endParaRPr lang="en-ZA" sz="1900" dirty="0">
              <a:latin typeface="Calibri" panose="020F0502020204030204" pitchFamily="34" charset="0"/>
              <a:cs typeface="Calibri" panose="020F0502020204030204" pitchFamily="34" charset="0"/>
            </a:endParaRPr>
          </a:p>
          <a:p>
            <a:endParaRPr lang="en-ZA" dirty="0"/>
          </a:p>
        </p:txBody>
      </p:sp>
    </p:spTree>
    <p:extLst>
      <p:ext uri="{BB962C8B-B14F-4D97-AF65-F5344CB8AC3E}">
        <p14:creationId xmlns:p14="http://schemas.microsoft.com/office/powerpoint/2010/main" val="2435192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548680"/>
            <a:ext cx="7498080" cy="1143000"/>
          </a:xfrm>
        </p:spPr>
        <p:txBody>
          <a:bodyPr>
            <a:noAutofit/>
          </a:bodyPr>
          <a:lstStyle/>
          <a:p>
            <a:pPr algn="ctr"/>
            <a:r>
              <a:rPr lang="en-US" sz="2800" dirty="0">
                <a:solidFill>
                  <a:schemeClr val="accent6">
                    <a:lumMod val="75000"/>
                  </a:schemeClr>
                </a:solidFill>
              </a:rPr>
              <a:t>COMMENCEMENT OF THE EMPLOYMENT EQUITY AMENDMENT ACT, 2022</a:t>
            </a:r>
            <a:endParaRPr lang="en-ZA" sz="2800" dirty="0"/>
          </a:p>
        </p:txBody>
      </p:sp>
      <p:sp>
        <p:nvSpPr>
          <p:cNvPr id="3" name="Content Placeholder 2"/>
          <p:cNvSpPr>
            <a:spLocks noGrp="1"/>
          </p:cNvSpPr>
          <p:nvPr>
            <p:ph idx="1"/>
          </p:nvPr>
        </p:nvSpPr>
        <p:spPr/>
        <p:txBody>
          <a:bodyPr>
            <a:normAutofit/>
          </a:bodyPr>
          <a:lstStyle/>
          <a:p>
            <a:endParaRPr lang="en-GB" dirty="0"/>
          </a:p>
          <a:p>
            <a:pPr marL="82296" indent="0">
              <a:lnSpc>
                <a:spcPct val="80000"/>
              </a:lnSpc>
              <a:buNone/>
            </a:pPr>
            <a:r>
              <a:rPr lang="en-US" sz="1900" b="1" dirty="0">
                <a:latin typeface="Calibri" panose="020F0502020204030204" pitchFamily="34" charset="0"/>
                <a:cs typeface="Calibri" panose="020F0502020204030204" pitchFamily="34" charset="0"/>
              </a:rPr>
              <a:t>Section 21 (Reporting)</a:t>
            </a:r>
          </a:p>
          <a:p>
            <a:pPr marL="82296" indent="0" algn="just">
              <a:buNone/>
            </a:pPr>
            <a:r>
              <a:rPr lang="en-US" sz="1800" dirty="0">
                <a:latin typeface="Calibri" panose="020F0502020204030204" pitchFamily="34" charset="0"/>
                <a:cs typeface="Calibri" panose="020F0502020204030204" pitchFamily="34" charset="0"/>
              </a:rPr>
              <a:t>A designated employer must submit a report to the DG once every year on such date and in such manner as prescribed.</a:t>
            </a:r>
          </a:p>
          <a:p>
            <a:pPr marL="82296" indent="0" algn="just">
              <a:buNone/>
            </a:pPr>
            <a:endParaRPr lang="en-US" sz="1800" dirty="0">
              <a:latin typeface="Calibri" panose="020F0502020204030204" pitchFamily="34" charset="0"/>
              <a:cs typeface="Calibri" panose="020F0502020204030204" pitchFamily="34" charset="0"/>
            </a:endParaRPr>
          </a:p>
          <a:p>
            <a:pPr marL="82296" indent="0" algn="just">
              <a:buNone/>
            </a:pPr>
            <a:r>
              <a:rPr lang="en-US" sz="1800" dirty="0">
                <a:latin typeface="Calibri" panose="020F0502020204030204" pitchFamily="34" charset="0"/>
                <a:cs typeface="Calibri" panose="020F0502020204030204" pitchFamily="34" charset="0"/>
              </a:rPr>
              <a:t>An employer that is not able to submit a report to the DG within the period prescribed must notify the DG in the prescribed manner and period giving reasons for its inability to do so.</a:t>
            </a:r>
          </a:p>
          <a:p>
            <a:pPr marL="82296" indent="0" algn="just">
              <a:buNone/>
            </a:pPr>
            <a:endParaRPr lang="en-ZA" sz="1800" dirty="0">
              <a:latin typeface="Calibri" panose="020F0502020204030204" pitchFamily="34" charset="0"/>
              <a:cs typeface="Calibri" panose="020F0502020204030204" pitchFamily="34" charset="0"/>
            </a:endParaRPr>
          </a:p>
          <a:p>
            <a:pPr marL="82296" indent="0">
              <a:lnSpc>
                <a:spcPct val="80000"/>
              </a:lnSpc>
              <a:buNone/>
            </a:pPr>
            <a:r>
              <a:rPr lang="en-GB" sz="1900" b="1" dirty="0">
                <a:latin typeface="Calibri" panose="020F0502020204030204" pitchFamily="34" charset="0"/>
                <a:cs typeface="Calibri" panose="020F0502020204030204" pitchFamily="34" charset="0"/>
              </a:rPr>
              <a:t>Section 27 (Income differentials)</a:t>
            </a:r>
          </a:p>
          <a:p>
            <a:pPr marL="82296" indent="0" algn="just">
              <a:buNone/>
            </a:pPr>
            <a:r>
              <a:rPr lang="en-GB" sz="1800" dirty="0">
                <a:latin typeface="Calibri" panose="020F0502020204030204" pitchFamily="34" charset="0"/>
                <a:cs typeface="Calibri" panose="020F0502020204030204" pitchFamily="34" charset="0"/>
              </a:rPr>
              <a:t>Section 27 is amended to transfer the functions of the Employment Conditions Commission in respect of reporting and monitoring of disproportionate income differentials to the National Minimum Wage Commission.</a:t>
            </a:r>
          </a:p>
          <a:p>
            <a:pPr marL="82296" indent="0">
              <a:buNone/>
            </a:pPr>
            <a:endParaRPr lang="en-GB" sz="2400" b="1" dirty="0">
              <a:latin typeface="Calibri" panose="020F0502020204030204" pitchFamily="34" charset="0"/>
              <a:cs typeface="Calibri" panose="020F0502020204030204" pitchFamily="34" charset="0"/>
            </a:endParaRPr>
          </a:p>
          <a:p>
            <a:pPr marL="82296" indent="0">
              <a:lnSpc>
                <a:spcPct val="80000"/>
              </a:lnSpc>
              <a:buNone/>
            </a:pPr>
            <a:endParaRPr lang="en-ZA" sz="1900" b="1" dirty="0">
              <a:latin typeface="Calibri" panose="020F0502020204030204" pitchFamily="34" charset="0"/>
              <a:cs typeface="Calibri" panose="020F0502020204030204" pitchFamily="34" charset="0"/>
            </a:endParaRPr>
          </a:p>
          <a:p>
            <a:endParaRPr lang="en-ZA" dirty="0"/>
          </a:p>
        </p:txBody>
      </p:sp>
    </p:spTree>
    <p:extLst>
      <p:ext uri="{BB962C8B-B14F-4D97-AF65-F5344CB8AC3E}">
        <p14:creationId xmlns:p14="http://schemas.microsoft.com/office/powerpoint/2010/main" val="15407061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35997</TotalTime>
  <Words>3979</Words>
  <Application>Microsoft Office PowerPoint</Application>
  <PresentationFormat>On-screen Show (4:3)</PresentationFormat>
  <Paragraphs>388</Paragraphs>
  <Slides>39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Gill Sans MT</vt:lpstr>
      <vt:lpstr>Quicksand</vt:lpstr>
      <vt:lpstr>Verdana</vt:lpstr>
      <vt:lpstr>Wingdings 2</vt:lpstr>
      <vt:lpstr>Solstice</vt:lpstr>
      <vt:lpstr>Employment Equity</vt:lpstr>
      <vt:lpstr>Disclaimer</vt:lpstr>
      <vt:lpstr>COMMENCEMENT OF THE EMPLOYMENT EQUITY AMENDMENT ACT, 2022</vt:lpstr>
      <vt:lpstr>COMMENCEMENT OF THE EMPLOYMENT EQUITY AMENDMENT ACT, 2022</vt:lpstr>
      <vt:lpstr>COMMENCEMENT OF THE EMPLOYMENT EQUITY AMENDMENT ACT, 2022</vt:lpstr>
      <vt:lpstr>COMMENCEMENT OF THE EMPLOYMENT EQUITY AMENDMENT ACT, 2022</vt:lpstr>
      <vt:lpstr>COMMENCEMENT OF THE EMPLOYMENT EQUITY AMENDMENT ACT, 2022</vt:lpstr>
      <vt:lpstr>COMMENCEMENT OF THE EMPLOYMENT EQUITY AMENDMENT ACT, 2022</vt:lpstr>
      <vt:lpstr>COMMENCEMENT OF THE EMPLOYMENT EQUITY AMENDMENT ACT, 2022</vt:lpstr>
      <vt:lpstr>COMMENCEMENT OF THE EMPLOYMENT EQUITY AMENDMENT ACT, 2022</vt:lpstr>
      <vt:lpstr>COMMENCEMENT OF THE EMPLOYMENT EQUITY AMENDMENT ACT, 2022</vt:lpstr>
      <vt:lpstr>COMMENCEMENT OF THE EMPLOYMENT EQUITY AMENDMENT ACT, 2022</vt:lpstr>
      <vt:lpstr>Overview - EE Act, Regulations and Codes of Good Practise</vt:lpstr>
      <vt:lpstr>General Administrative EE Regulations</vt:lpstr>
      <vt:lpstr>General Administrative EE Regulations</vt:lpstr>
      <vt:lpstr>General Administrative EE Regulations</vt:lpstr>
      <vt:lpstr>General Administrative EE Regulations</vt:lpstr>
      <vt:lpstr>General Administrative EE Regulations</vt:lpstr>
      <vt:lpstr>General Administrative EE Regulations</vt:lpstr>
      <vt:lpstr>General Administrative EE Regulations</vt:lpstr>
      <vt:lpstr>General Administrative EE Regulations</vt:lpstr>
      <vt:lpstr>General Administrative EE Regulations</vt:lpstr>
      <vt:lpstr>General Administrative EE Regulations</vt:lpstr>
      <vt:lpstr>General Administrative EE Regulations</vt:lpstr>
      <vt:lpstr>General Administrative EE Regulations</vt:lpstr>
      <vt:lpstr>General Administrative EE Regulations</vt:lpstr>
      <vt:lpstr>General Administrative EE Regulations</vt:lpstr>
      <vt:lpstr>Determination of sectoral numerical targets Regulations</vt:lpstr>
      <vt:lpstr>Determination of sectoral numerical targets Regulations</vt:lpstr>
      <vt:lpstr>Determination of sectoral numerical targets Regulations</vt:lpstr>
      <vt:lpstr>Regulations (5-Year sectoral numerical targets)</vt:lpstr>
      <vt:lpstr>Regulations (5-Year sectoral numerical targets)</vt:lpstr>
      <vt:lpstr>Regulations (5-Year sectoral numerical targets)</vt:lpstr>
      <vt:lpstr>Regulations (5-Year sectoral numerical targets)</vt:lpstr>
      <vt:lpstr>Regulations (5-Year sectoral numerical targets)</vt:lpstr>
      <vt:lpstr>Regulations (5-Year sectoral numerical targets)</vt:lpstr>
      <vt:lpstr>CURRENT STANCE AS AT TODAY</vt:lpstr>
      <vt:lpstr>THE WAY FORWARD</vt:lpstr>
      <vt:lpstr>THE END </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 Equity</dc:title>
  <dc:creator>Admin</dc:creator>
  <cp:lastModifiedBy>USER-PC</cp:lastModifiedBy>
  <cp:revision>539</cp:revision>
  <cp:lastPrinted>2019-07-11T10:28:42Z</cp:lastPrinted>
  <dcterms:created xsi:type="dcterms:W3CDTF">2013-02-27T04:52:20Z</dcterms:created>
  <dcterms:modified xsi:type="dcterms:W3CDTF">2025-06-27T10:14:43Z</dcterms:modified>
</cp:coreProperties>
</file>